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82" r:id="rId3"/>
    <p:sldId id="287" r:id="rId4"/>
    <p:sldId id="313" r:id="rId5"/>
    <p:sldId id="316" r:id="rId6"/>
    <p:sldId id="304" r:id="rId7"/>
    <p:sldId id="317" r:id="rId8"/>
    <p:sldId id="318" r:id="rId9"/>
    <p:sldId id="335" r:id="rId10"/>
    <p:sldId id="336" r:id="rId11"/>
    <p:sldId id="337" r:id="rId12"/>
    <p:sldId id="339" r:id="rId13"/>
    <p:sldId id="327" r:id="rId14"/>
    <p:sldId id="346" r:id="rId15"/>
    <p:sldId id="345" r:id="rId16"/>
    <p:sldId id="340" r:id="rId17"/>
    <p:sldId id="328" r:id="rId18"/>
    <p:sldId id="347" r:id="rId19"/>
    <p:sldId id="348" r:id="rId20"/>
    <p:sldId id="349" r:id="rId21"/>
    <p:sldId id="343" r:id="rId22"/>
    <p:sldId id="331" r:id="rId23"/>
    <p:sldId id="332" r:id="rId24"/>
    <p:sldId id="272" r:id="rId25"/>
  </p:sldIdLst>
  <p:sldSz cx="9144000" cy="5143500" type="screen16x9"/>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dd Green" initials="TG" lastIdx="35" clrIdx="0"/>
  <p:cmAuthor id="2" name="Jared Silvermintz" initials="JM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66CC"/>
    <a:srgbClr val="323399"/>
    <a:srgbClr val="FF6666"/>
    <a:srgbClr val="FE9865"/>
    <a:srgbClr val="0086F0"/>
    <a:srgbClr val="BDBFC1"/>
    <a:srgbClr val="E7E7E7"/>
    <a:srgbClr val="737376"/>
    <a:srgbClr val="95CBD3"/>
    <a:srgbClr val="6060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38" autoAdjust="0"/>
    <p:restoredTop sz="93954" autoAdjust="0"/>
  </p:normalViewPr>
  <p:slideViewPr>
    <p:cSldViewPr>
      <p:cViewPr varScale="1">
        <p:scale>
          <a:sx n="108" d="100"/>
          <a:sy n="108" d="100"/>
        </p:scale>
        <p:origin x="51" y="555"/>
      </p:cViewPr>
      <p:guideLst>
        <p:guide orient="horz" pos="1620"/>
        <p:guide pos="2880"/>
      </p:guideLst>
    </p:cSldViewPr>
  </p:slideViewPr>
  <p:outlineViewPr>
    <p:cViewPr>
      <p:scale>
        <a:sx n="33" d="100"/>
        <a:sy n="33" d="100"/>
      </p:scale>
      <p:origin x="0" y="-5742"/>
    </p:cViewPr>
  </p:outlineViewPr>
  <p:notesTextViewPr>
    <p:cViewPr>
      <p:scale>
        <a:sx n="1" d="1"/>
        <a:sy n="1" d="1"/>
      </p:scale>
      <p:origin x="0" y="0"/>
    </p:cViewPr>
  </p:notesTextViewPr>
  <p:sorterViewPr>
    <p:cViewPr>
      <p:scale>
        <a:sx n="100" d="100"/>
        <a:sy n="100" d="100"/>
      </p:scale>
      <p:origin x="0" y="-627"/>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5A8436A1-27E0-4F4E-999B-4A18C677C216}" type="datetimeFigureOut">
              <a:rPr lang="en-US" smtClean="0"/>
              <a:t>11/16/2021</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D2423169-F955-9646-96EB-E7E959AC874E}" type="slidenum">
              <a:rPr lang="en-US" smtClean="0"/>
              <a:t>‹#›</a:t>
            </a:fld>
            <a:endParaRPr lang="en-US"/>
          </a:p>
        </p:txBody>
      </p:sp>
    </p:spTree>
    <p:extLst>
      <p:ext uri="{BB962C8B-B14F-4D97-AF65-F5344CB8AC3E}">
        <p14:creationId xmlns:p14="http://schemas.microsoft.com/office/powerpoint/2010/main" val="337739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423169-F955-9646-96EB-E7E959AC874E}" type="slidenum">
              <a:rPr lang="en-US" smtClean="0"/>
              <a:t>1</a:t>
            </a:fld>
            <a:endParaRPr lang="en-US"/>
          </a:p>
        </p:txBody>
      </p:sp>
    </p:spTree>
    <p:extLst>
      <p:ext uri="{BB962C8B-B14F-4D97-AF65-F5344CB8AC3E}">
        <p14:creationId xmlns:p14="http://schemas.microsoft.com/office/powerpoint/2010/main" val="1896306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xfrm>
            <a:off x="777875" y="1200150"/>
            <a:ext cx="5759450" cy="3240088"/>
          </a:xfrm>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pitchFamily="18" charset="0"/>
              </a:defRPr>
            </a:lvl1pPr>
            <a:lvl2pPr marL="785372" indent="-302066" eaLnBrk="0" hangingPunct="0">
              <a:defRPr sz="2500">
                <a:solidFill>
                  <a:schemeClr val="tx1"/>
                </a:solidFill>
                <a:latin typeface="Times" pitchFamily="18" charset="0"/>
              </a:defRPr>
            </a:lvl2pPr>
            <a:lvl3pPr marL="1208265" indent="-241653" eaLnBrk="0" hangingPunct="0">
              <a:defRPr sz="2500">
                <a:solidFill>
                  <a:schemeClr val="tx1"/>
                </a:solidFill>
                <a:latin typeface="Times" pitchFamily="18" charset="0"/>
              </a:defRPr>
            </a:lvl3pPr>
            <a:lvl4pPr marL="1691571" indent="-241653" eaLnBrk="0" hangingPunct="0">
              <a:defRPr sz="2500">
                <a:solidFill>
                  <a:schemeClr val="tx1"/>
                </a:solidFill>
                <a:latin typeface="Times" pitchFamily="18" charset="0"/>
              </a:defRPr>
            </a:lvl4pPr>
            <a:lvl5pPr marL="2174878" indent="-241653" eaLnBrk="0" hangingPunct="0">
              <a:defRPr sz="2500">
                <a:solidFill>
                  <a:schemeClr val="tx1"/>
                </a:solidFill>
                <a:latin typeface="Times" pitchFamily="18" charset="0"/>
              </a:defRPr>
            </a:lvl5pPr>
            <a:lvl6pPr marL="2658184" indent="-241653" eaLnBrk="0" fontAlgn="base" hangingPunct="0">
              <a:spcBef>
                <a:spcPct val="0"/>
              </a:spcBef>
              <a:spcAft>
                <a:spcPct val="0"/>
              </a:spcAft>
              <a:defRPr sz="2500">
                <a:solidFill>
                  <a:schemeClr val="tx1"/>
                </a:solidFill>
                <a:latin typeface="Times" pitchFamily="18" charset="0"/>
              </a:defRPr>
            </a:lvl6pPr>
            <a:lvl7pPr marL="3141490" indent="-241653" eaLnBrk="0" fontAlgn="base" hangingPunct="0">
              <a:spcBef>
                <a:spcPct val="0"/>
              </a:spcBef>
              <a:spcAft>
                <a:spcPct val="0"/>
              </a:spcAft>
              <a:defRPr sz="2500">
                <a:solidFill>
                  <a:schemeClr val="tx1"/>
                </a:solidFill>
                <a:latin typeface="Times" pitchFamily="18" charset="0"/>
              </a:defRPr>
            </a:lvl7pPr>
            <a:lvl8pPr marL="3624796" indent="-241653" eaLnBrk="0" fontAlgn="base" hangingPunct="0">
              <a:spcBef>
                <a:spcPct val="0"/>
              </a:spcBef>
              <a:spcAft>
                <a:spcPct val="0"/>
              </a:spcAft>
              <a:defRPr sz="2500">
                <a:solidFill>
                  <a:schemeClr val="tx1"/>
                </a:solidFill>
                <a:latin typeface="Times" pitchFamily="18" charset="0"/>
              </a:defRPr>
            </a:lvl8pPr>
            <a:lvl9pPr marL="4108102" indent="-241653" eaLnBrk="0" fontAlgn="base" hangingPunct="0">
              <a:spcBef>
                <a:spcPct val="0"/>
              </a:spcBef>
              <a:spcAft>
                <a:spcPct val="0"/>
              </a:spcAft>
              <a:defRPr sz="2500">
                <a:solidFill>
                  <a:schemeClr val="tx1"/>
                </a:solidFill>
                <a:latin typeface="Times" pitchFamily="18" charset="0"/>
              </a:defRPr>
            </a:lvl9pPr>
          </a:lstStyle>
          <a:p>
            <a:fld id="{8CE6EC99-18B2-4012-A405-1969DE526C7B}" type="slidenum">
              <a:rPr lang="en-US" altLang="en-US" sz="1300"/>
              <a:pPr/>
              <a:t>16</a:t>
            </a:fld>
            <a:endParaRPr lang="en-US" altLang="en-US" sz="1300"/>
          </a:p>
        </p:txBody>
      </p:sp>
    </p:spTree>
    <p:extLst>
      <p:ext uri="{BB962C8B-B14F-4D97-AF65-F5344CB8AC3E}">
        <p14:creationId xmlns:p14="http://schemas.microsoft.com/office/powerpoint/2010/main" val="2295913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xfrm>
            <a:off x="777875" y="1200150"/>
            <a:ext cx="5759450" cy="3240088"/>
          </a:xfrm>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pitchFamily="18" charset="0"/>
              </a:defRPr>
            </a:lvl1pPr>
            <a:lvl2pPr marL="785372" indent="-302066" eaLnBrk="0" hangingPunct="0">
              <a:defRPr sz="2500">
                <a:solidFill>
                  <a:schemeClr val="tx1"/>
                </a:solidFill>
                <a:latin typeface="Times" pitchFamily="18" charset="0"/>
              </a:defRPr>
            </a:lvl2pPr>
            <a:lvl3pPr marL="1208265" indent="-241653" eaLnBrk="0" hangingPunct="0">
              <a:defRPr sz="2500">
                <a:solidFill>
                  <a:schemeClr val="tx1"/>
                </a:solidFill>
                <a:latin typeface="Times" pitchFamily="18" charset="0"/>
              </a:defRPr>
            </a:lvl3pPr>
            <a:lvl4pPr marL="1691571" indent="-241653" eaLnBrk="0" hangingPunct="0">
              <a:defRPr sz="2500">
                <a:solidFill>
                  <a:schemeClr val="tx1"/>
                </a:solidFill>
                <a:latin typeface="Times" pitchFamily="18" charset="0"/>
              </a:defRPr>
            </a:lvl4pPr>
            <a:lvl5pPr marL="2174878" indent="-241653" eaLnBrk="0" hangingPunct="0">
              <a:defRPr sz="2500">
                <a:solidFill>
                  <a:schemeClr val="tx1"/>
                </a:solidFill>
                <a:latin typeface="Times" pitchFamily="18" charset="0"/>
              </a:defRPr>
            </a:lvl5pPr>
            <a:lvl6pPr marL="2658184" indent="-241653" eaLnBrk="0" fontAlgn="base" hangingPunct="0">
              <a:spcBef>
                <a:spcPct val="0"/>
              </a:spcBef>
              <a:spcAft>
                <a:spcPct val="0"/>
              </a:spcAft>
              <a:defRPr sz="2500">
                <a:solidFill>
                  <a:schemeClr val="tx1"/>
                </a:solidFill>
                <a:latin typeface="Times" pitchFamily="18" charset="0"/>
              </a:defRPr>
            </a:lvl6pPr>
            <a:lvl7pPr marL="3141490" indent="-241653" eaLnBrk="0" fontAlgn="base" hangingPunct="0">
              <a:spcBef>
                <a:spcPct val="0"/>
              </a:spcBef>
              <a:spcAft>
                <a:spcPct val="0"/>
              </a:spcAft>
              <a:defRPr sz="2500">
                <a:solidFill>
                  <a:schemeClr val="tx1"/>
                </a:solidFill>
                <a:latin typeface="Times" pitchFamily="18" charset="0"/>
              </a:defRPr>
            </a:lvl7pPr>
            <a:lvl8pPr marL="3624796" indent="-241653" eaLnBrk="0" fontAlgn="base" hangingPunct="0">
              <a:spcBef>
                <a:spcPct val="0"/>
              </a:spcBef>
              <a:spcAft>
                <a:spcPct val="0"/>
              </a:spcAft>
              <a:defRPr sz="2500">
                <a:solidFill>
                  <a:schemeClr val="tx1"/>
                </a:solidFill>
                <a:latin typeface="Times" pitchFamily="18" charset="0"/>
              </a:defRPr>
            </a:lvl8pPr>
            <a:lvl9pPr marL="4108102" indent="-241653" eaLnBrk="0" fontAlgn="base" hangingPunct="0">
              <a:spcBef>
                <a:spcPct val="0"/>
              </a:spcBef>
              <a:spcAft>
                <a:spcPct val="0"/>
              </a:spcAft>
              <a:defRPr sz="2500">
                <a:solidFill>
                  <a:schemeClr val="tx1"/>
                </a:solidFill>
                <a:latin typeface="Times" pitchFamily="18" charset="0"/>
              </a:defRPr>
            </a:lvl9pPr>
          </a:lstStyle>
          <a:p>
            <a:fld id="{1526B5FD-AF3E-4DC5-B7CF-12667D7F16E1}" type="slidenum">
              <a:rPr lang="en-US" altLang="en-US" sz="1300"/>
              <a:pPr/>
              <a:t>17</a:t>
            </a:fld>
            <a:endParaRPr lang="en-US" altLang="en-US" sz="1300"/>
          </a:p>
        </p:txBody>
      </p:sp>
    </p:spTree>
    <p:extLst>
      <p:ext uri="{BB962C8B-B14F-4D97-AF65-F5344CB8AC3E}">
        <p14:creationId xmlns:p14="http://schemas.microsoft.com/office/powerpoint/2010/main" val="974909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xfrm>
            <a:off x="777875" y="1200150"/>
            <a:ext cx="5759450" cy="3240088"/>
          </a:xfrm>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pitchFamily="18" charset="0"/>
              </a:defRPr>
            </a:lvl1pPr>
            <a:lvl2pPr marL="785372" indent="-302066" eaLnBrk="0" hangingPunct="0">
              <a:defRPr sz="2500">
                <a:solidFill>
                  <a:schemeClr val="tx1"/>
                </a:solidFill>
                <a:latin typeface="Times" pitchFamily="18" charset="0"/>
              </a:defRPr>
            </a:lvl2pPr>
            <a:lvl3pPr marL="1208265" indent="-241653" eaLnBrk="0" hangingPunct="0">
              <a:defRPr sz="2500">
                <a:solidFill>
                  <a:schemeClr val="tx1"/>
                </a:solidFill>
                <a:latin typeface="Times" pitchFamily="18" charset="0"/>
              </a:defRPr>
            </a:lvl3pPr>
            <a:lvl4pPr marL="1691571" indent="-241653" eaLnBrk="0" hangingPunct="0">
              <a:defRPr sz="2500">
                <a:solidFill>
                  <a:schemeClr val="tx1"/>
                </a:solidFill>
                <a:latin typeface="Times" pitchFamily="18" charset="0"/>
              </a:defRPr>
            </a:lvl4pPr>
            <a:lvl5pPr marL="2174878" indent="-241653" eaLnBrk="0" hangingPunct="0">
              <a:defRPr sz="2500">
                <a:solidFill>
                  <a:schemeClr val="tx1"/>
                </a:solidFill>
                <a:latin typeface="Times" pitchFamily="18" charset="0"/>
              </a:defRPr>
            </a:lvl5pPr>
            <a:lvl6pPr marL="2658184" indent="-241653" eaLnBrk="0" fontAlgn="base" hangingPunct="0">
              <a:spcBef>
                <a:spcPct val="0"/>
              </a:spcBef>
              <a:spcAft>
                <a:spcPct val="0"/>
              </a:spcAft>
              <a:defRPr sz="2500">
                <a:solidFill>
                  <a:schemeClr val="tx1"/>
                </a:solidFill>
                <a:latin typeface="Times" pitchFamily="18" charset="0"/>
              </a:defRPr>
            </a:lvl6pPr>
            <a:lvl7pPr marL="3141490" indent="-241653" eaLnBrk="0" fontAlgn="base" hangingPunct="0">
              <a:spcBef>
                <a:spcPct val="0"/>
              </a:spcBef>
              <a:spcAft>
                <a:spcPct val="0"/>
              </a:spcAft>
              <a:defRPr sz="2500">
                <a:solidFill>
                  <a:schemeClr val="tx1"/>
                </a:solidFill>
                <a:latin typeface="Times" pitchFamily="18" charset="0"/>
              </a:defRPr>
            </a:lvl7pPr>
            <a:lvl8pPr marL="3624796" indent="-241653" eaLnBrk="0" fontAlgn="base" hangingPunct="0">
              <a:spcBef>
                <a:spcPct val="0"/>
              </a:spcBef>
              <a:spcAft>
                <a:spcPct val="0"/>
              </a:spcAft>
              <a:defRPr sz="2500">
                <a:solidFill>
                  <a:schemeClr val="tx1"/>
                </a:solidFill>
                <a:latin typeface="Times" pitchFamily="18" charset="0"/>
              </a:defRPr>
            </a:lvl8pPr>
            <a:lvl9pPr marL="4108102" indent="-241653" eaLnBrk="0" fontAlgn="base" hangingPunct="0">
              <a:spcBef>
                <a:spcPct val="0"/>
              </a:spcBef>
              <a:spcAft>
                <a:spcPct val="0"/>
              </a:spcAft>
              <a:defRPr sz="2500">
                <a:solidFill>
                  <a:schemeClr val="tx1"/>
                </a:solidFill>
                <a:latin typeface="Times" pitchFamily="18" charset="0"/>
              </a:defRPr>
            </a:lvl9pPr>
          </a:lstStyle>
          <a:p>
            <a:fld id="{8CE6EC99-18B2-4012-A405-1969DE526C7B}" type="slidenum">
              <a:rPr lang="en-US" altLang="en-US" sz="1300"/>
              <a:pPr/>
              <a:t>18</a:t>
            </a:fld>
            <a:endParaRPr lang="en-US" altLang="en-US" sz="1300"/>
          </a:p>
        </p:txBody>
      </p:sp>
    </p:spTree>
    <p:extLst>
      <p:ext uri="{BB962C8B-B14F-4D97-AF65-F5344CB8AC3E}">
        <p14:creationId xmlns:p14="http://schemas.microsoft.com/office/powerpoint/2010/main" val="183293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xfrm>
            <a:off x="777875" y="1200150"/>
            <a:ext cx="5759450" cy="3240088"/>
          </a:xfrm>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pitchFamily="18" charset="0"/>
              </a:defRPr>
            </a:lvl1pPr>
            <a:lvl2pPr marL="785372" indent="-302066" eaLnBrk="0" hangingPunct="0">
              <a:defRPr sz="2500">
                <a:solidFill>
                  <a:schemeClr val="tx1"/>
                </a:solidFill>
                <a:latin typeface="Times" pitchFamily="18" charset="0"/>
              </a:defRPr>
            </a:lvl2pPr>
            <a:lvl3pPr marL="1208265" indent="-241653" eaLnBrk="0" hangingPunct="0">
              <a:defRPr sz="2500">
                <a:solidFill>
                  <a:schemeClr val="tx1"/>
                </a:solidFill>
                <a:latin typeface="Times" pitchFamily="18" charset="0"/>
              </a:defRPr>
            </a:lvl3pPr>
            <a:lvl4pPr marL="1691571" indent="-241653" eaLnBrk="0" hangingPunct="0">
              <a:defRPr sz="2500">
                <a:solidFill>
                  <a:schemeClr val="tx1"/>
                </a:solidFill>
                <a:latin typeface="Times" pitchFamily="18" charset="0"/>
              </a:defRPr>
            </a:lvl4pPr>
            <a:lvl5pPr marL="2174878" indent="-241653" eaLnBrk="0" hangingPunct="0">
              <a:defRPr sz="2500">
                <a:solidFill>
                  <a:schemeClr val="tx1"/>
                </a:solidFill>
                <a:latin typeface="Times" pitchFamily="18" charset="0"/>
              </a:defRPr>
            </a:lvl5pPr>
            <a:lvl6pPr marL="2658184" indent="-241653" eaLnBrk="0" fontAlgn="base" hangingPunct="0">
              <a:spcBef>
                <a:spcPct val="0"/>
              </a:spcBef>
              <a:spcAft>
                <a:spcPct val="0"/>
              </a:spcAft>
              <a:defRPr sz="2500">
                <a:solidFill>
                  <a:schemeClr val="tx1"/>
                </a:solidFill>
                <a:latin typeface="Times" pitchFamily="18" charset="0"/>
              </a:defRPr>
            </a:lvl6pPr>
            <a:lvl7pPr marL="3141490" indent="-241653" eaLnBrk="0" fontAlgn="base" hangingPunct="0">
              <a:spcBef>
                <a:spcPct val="0"/>
              </a:spcBef>
              <a:spcAft>
                <a:spcPct val="0"/>
              </a:spcAft>
              <a:defRPr sz="2500">
                <a:solidFill>
                  <a:schemeClr val="tx1"/>
                </a:solidFill>
                <a:latin typeface="Times" pitchFamily="18" charset="0"/>
              </a:defRPr>
            </a:lvl7pPr>
            <a:lvl8pPr marL="3624796" indent="-241653" eaLnBrk="0" fontAlgn="base" hangingPunct="0">
              <a:spcBef>
                <a:spcPct val="0"/>
              </a:spcBef>
              <a:spcAft>
                <a:spcPct val="0"/>
              </a:spcAft>
              <a:defRPr sz="2500">
                <a:solidFill>
                  <a:schemeClr val="tx1"/>
                </a:solidFill>
                <a:latin typeface="Times" pitchFamily="18" charset="0"/>
              </a:defRPr>
            </a:lvl8pPr>
            <a:lvl9pPr marL="4108102" indent="-241653" eaLnBrk="0" fontAlgn="base" hangingPunct="0">
              <a:spcBef>
                <a:spcPct val="0"/>
              </a:spcBef>
              <a:spcAft>
                <a:spcPct val="0"/>
              </a:spcAft>
              <a:defRPr sz="2500">
                <a:solidFill>
                  <a:schemeClr val="tx1"/>
                </a:solidFill>
                <a:latin typeface="Times" pitchFamily="18" charset="0"/>
              </a:defRPr>
            </a:lvl9pPr>
          </a:lstStyle>
          <a:p>
            <a:fld id="{1526B5FD-AF3E-4DC5-B7CF-12667D7F16E1}" type="slidenum">
              <a:rPr lang="en-US" altLang="en-US" sz="1300"/>
              <a:pPr/>
              <a:t>19</a:t>
            </a:fld>
            <a:endParaRPr lang="en-US" altLang="en-US" sz="1300"/>
          </a:p>
        </p:txBody>
      </p:sp>
    </p:spTree>
    <p:extLst>
      <p:ext uri="{BB962C8B-B14F-4D97-AF65-F5344CB8AC3E}">
        <p14:creationId xmlns:p14="http://schemas.microsoft.com/office/powerpoint/2010/main" val="2941725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xfrm>
            <a:off x="777875" y="1200150"/>
            <a:ext cx="5759450" cy="3240088"/>
          </a:xfrm>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pitchFamily="18" charset="0"/>
              </a:defRPr>
            </a:lvl1pPr>
            <a:lvl2pPr marL="785372" indent="-302066" eaLnBrk="0" hangingPunct="0">
              <a:defRPr sz="2500">
                <a:solidFill>
                  <a:schemeClr val="tx1"/>
                </a:solidFill>
                <a:latin typeface="Times" pitchFamily="18" charset="0"/>
              </a:defRPr>
            </a:lvl2pPr>
            <a:lvl3pPr marL="1208265" indent="-241653" eaLnBrk="0" hangingPunct="0">
              <a:defRPr sz="2500">
                <a:solidFill>
                  <a:schemeClr val="tx1"/>
                </a:solidFill>
                <a:latin typeface="Times" pitchFamily="18" charset="0"/>
              </a:defRPr>
            </a:lvl3pPr>
            <a:lvl4pPr marL="1691571" indent="-241653" eaLnBrk="0" hangingPunct="0">
              <a:defRPr sz="2500">
                <a:solidFill>
                  <a:schemeClr val="tx1"/>
                </a:solidFill>
                <a:latin typeface="Times" pitchFamily="18" charset="0"/>
              </a:defRPr>
            </a:lvl4pPr>
            <a:lvl5pPr marL="2174878" indent="-241653" eaLnBrk="0" hangingPunct="0">
              <a:defRPr sz="2500">
                <a:solidFill>
                  <a:schemeClr val="tx1"/>
                </a:solidFill>
                <a:latin typeface="Times" pitchFamily="18" charset="0"/>
              </a:defRPr>
            </a:lvl5pPr>
            <a:lvl6pPr marL="2658184" indent="-241653" eaLnBrk="0" fontAlgn="base" hangingPunct="0">
              <a:spcBef>
                <a:spcPct val="0"/>
              </a:spcBef>
              <a:spcAft>
                <a:spcPct val="0"/>
              </a:spcAft>
              <a:defRPr sz="2500">
                <a:solidFill>
                  <a:schemeClr val="tx1"/>
                </a:solidFill>
                <a:latin typeface="Times" pitchFamily="18" charset="0"/>
              </a:defRPr>
            </a:lvl6pPr>
            <a:lvl7pPr marL="3141490" indent="-241653" eaLnBrk="0" fontAlgn="base" hangingPunct="0">
              <a:spcBef>
                <a:spcPct val="0"/>
              </a:spcBef>
              <a:spcAft>
                <a:spcPct val="0"/>
              </a:spcAft>
              <a:defRPr sz="2500">
                <a:solidFill>
                  <a:schemeClr val="tx1"/>
                </a:solidFill>
                <a:latin typeface="Times" pitchFamily="18" charset="0"/>
              </a:defRPr>
            </a:lvl7pPr>
            <a:lvl8pPr marL="3624796" indent="-241653" eaLnBrk="0" fontAlgn="base" hangingPunct="0">
              <a:spcBef>
                <a:spcPct val="0"/>
              </a:spcBef>
              <a:spcAft>
                <a:spcPct val="0"/>
              </a:spcAft>
              <a:defRPr sz="2500">
                <a:solidFill>
                  <a:schemeClr val="tx1"/>
                </a:solidFill>
                <a:latin typeface="Times" pitchFamily="18" charset="0"/>
              </a:defRPr>
            </a:lvl8pPr>
            <a:lvl9pPr marL="4108102" indent="-241653" eaLnBrk="0" fontAlgn="base" hangingPunct="0">
              <a:spcBef>
                <a:spcPct val="0"/>
              </a:spcBef>
              <a:spcAft>
                <a:spcPct val="0"/>
              </a:spcAft>
              <a:defRPr sz="2500">
                <a:solidFill>
                  <a:schemeClr val="tx1"/>
                </a:solidFill>
                <a:latin typeface="Times" pitchFamily="18" charset="0"/>
              </a:defRPr>
            </a:lvl9pPr>
          </a:lstStyle>
          <a:p>
            <a:fld id="{1526B5FD-AF3E-4DC5-B7CF-12667D7F16E1}" type="slidenum">
              <a:rPr lang="en-US" altLang="en-US" sz="1300"/>
              <a:pPr/>
              <a:t>22</a:t>
            </a:fld>
            <a:endParaRPr lang="en-US" altLang="en-US" sz="1300"/>
          </a:p>
        </p:txBody>
      </p:sp>
    </p:spTree>
    <p:extLst>
      <p:ext uri="{BB962C8B-B14F-4D97-AF65-F5344CB8AC3E}">
        <p14:creationId xmlns:p14="http://schemas.microsoft.com/office/powerpoint/2010/main" val="17893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xfrm>
            <a:off x="777875" y="1200150"/>
            <a:ext cx="5759450" cy="3240088"/>
          </a:xfrm>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pitchFamily="18" charset="0"/>
              </a:defRPr>
            </a:lvl1pPr>
            <a:lvl2pPr marL="785372" indent="-302066" eaLnBrk="0" hangingPunct="0">
              <a:defRPr sz="2500">
                <a:solidFill>
                  <a:schemeClr val="tx1"/>
                </a:solidFill>
                <a:latin typeface="Times" pitchFamily="18" charset="0"/>
              </a:defRPr>
            </a:lvl2pPr>
            <a:lvl3pPr marL="1208265" indent="-241653" eaLnBrk="0" hangingPunct="0">
              <a:defRPr sz="2500">
                <a:solidFill>
                  <a:schemeClr val="tx1"/>
                </a:solidFill>
                <a:latin typeface="Times" pitchFamily="18" charset="0"/>
              </a:defRPr>
            </a:lvl3pPr>
            <a:lvl4pPr marL="1691571" indent="-241653" eaLnBrk="0" hangingPunct="0">
              <a:defRPr sz="2500">
                <a:solidFill>
                  <a:schemeClr val="tx1"/>
                </a:solidFill>
                <a:latin typeface="Times" pitchFamily="18" charset="0"/>
              </a:defRPr>
            </a:lvl4pPr>
            <a:lvl5pPr marL="2174878" indent="-241653" eaLnBrk="0" hangingPunct="0">
              <a:defRPr sz="2500">
                <a:solidFill>
                  <a:schemeClr val="tx1"/>
                </a:solidFill>
                <a:latin typeface="Times" pitchFamily="18" charset="0"/>
              </a:defRPr>
            </a:lvl5pPr>
            <a:lvl6pPr marL="2658184" indent="-241653" eaLnBrk="0" fontAlgn="base" hangingPunct="0">
              <a:spcBef>
                <a:spcPct val="0"/>
              </a:spcBef>
              <a:spcAft>
                <a:spcPct val="0"/>
              </a:spcAft>
              <a:defRPr sz="2500">
                <a:solidFill>
                  <a:schemeClr val="tx1"/>
                </a:solidFill>
                <a:latin typeface="Times" pitchFamily="18" charset="0"/>
              </a:defRPr>
            </a:lvl6pPr>
            <a:lvl7pPr marL="3141490" indent="-241653" eaLnBrk="0" fontAlgn="base" hangingPunct="0">
              <a:spcBef>
                <a:spcPct val="0"/>
              </a:spcBef>
              <a:spcAft>
                <a:spcPct val="0"/>
              </a:spcAft>
              <a:defRPr sz="2500">
                <a:solidFill>
                  <a:schemeClr val="tx1"/>
                </a:solidFill>
                <a:latin typeface="Times" pitchFamily="18" charset="0"/>
              </a:defRPr>
            </a:lvl7pPr>
            <a:lvl8pPr marL="3624796" indent="-241653" eaLnBrk="0" fontAlgn="base" hangingPunct="0">
              <a:spcBef>
                <a:spcPct val="0"/>
              </a:spcBef>
              <a:spcAft>
                <a:spcPct val="0"/>
              </a:spcAft>
              <a:defRPr sz="2500">
                <a:solidFill>
                  <a:schemeClr val="tx1"/>
                </a:solidFill>
                <a:latin typeface="Times" pitchFamily="18" charset="0"/>
              </a:defRPr>
            </a:lvl8pPr>
            <a:lvl9pPr marL="4108102" indent="-241653" eaLnBrk="0" fontAlgn="base" hangingPunct="0">
              <a:spcBef>
                <a:spcPct val="0"/>
              </a:spcBef>
              <a:spcAft>
                <a:spcPct val="0"/>
              </a:spcAft>
              <a:defRPr sz="2500">
                <a:solidFill>
                  <a:schemeClr val="tx1"/>
                </a:solidFill>
                <a:latin typeface="Times" pitchFamily="18" charset="0"/>
              </a:defRPr>
            </a:lvl9pPr>
          </a:lstStyle>
          <a:p>
            <a:fld id="{1526B5FD-AF3E-4DC5-B7CF-12667D7F16E1}" type="slidenum">
              <a:rPr lang="en-US" altLang="en-US" sz="1300"/>
              <a:pPr/>
              <a:t>23</a:t>
            </a:fld>
            <a:endParaRPr lang="en-US" altLang="en-US" sz="1300"/>
          </a:p>
        </p:txBody>
      </p:sp>
    </p:spTree>
    <p:extLst>
      <p:ext uri="{BB962C8B-B14F-4D97-AF65-F5344CB8AC3E}">
        <p14:creationId xmlns:p14="http://schemas.microsoft.com/office/powerpoint/2010/main" val="95683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423169-F955-9646-96EB-E7E959AC874E}" type="slidenum">
              <a:rPr lang="en-US" smtClean="0"/>
              <a:t>2</a:t>
            </a:fld>
            <a:endParaRPr lang="en-US"/>
          </a:p>
        </p:txBody>
      </p:sp>
    </p:spTree>
    <p:extLst>
      <p:ext uri="{BB962C8B-B14F-4D97-AF65-F5344CB8AC3E}">
        <p14:creationId xmlns:p14="http://schemas.microsoft.com/office/powerpoint/2010/main" val="2006777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xfrm>
            <a:off x="777875" y="1200150"/>
            <a:ext cx="5759450" cy="3240088"/>
          </a:xfrm>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pitchFamily="18" charset="0"/>
              </a:defRPr>
            </a:lvl1pPr>
            <a:lvl2pPr marL="785372" indent="-302066" eaLnBrk="0" hangingPunct="0">
              <a:defRPr sz="2500">
                <a:solidFill>
                  <a:schemeClr val="tx1"/>
                </a:solidFill>
                <a:latin typeface="Times" pitchFamily="18" charset="0"/>
              </a:defRPr>
            </a:lvl2pPr>
            <a:lvl3pPr marL="1208265" indent="-241653" eaLnBrk="0" hangingPunct="0">
              <a:defRPr sz="2500">
                <a:solidFill>
                  <a:schemeClr val="tx1"/>
                </a:solidFill>
                <a:latin typeface="Times" pitchFamily="18" charset="0"/>
              </a:defRPr>
            </a:lvl3pPr>
            <a:lvl4pPr marL="1691571" indent="-241653" eaLnBrk="0" hangingPunct="0">
              <a:defRPr sz="2500">
                <a:solidFill>
                  <a:schemeClr val="tx1"/>
                </a:solidFill>
                <a:latin typeface="Times" pitchFamily="18" charset="0"/>
              </a:defRPr>
            </a:lvl4pPr>
            <a:lvl5pPr marL="2174878" indent="-241653" eaLnBrk="0" hangingPunct="0">
              <a:defRPr sz="2500">
                <a:solidFill>
                  <a:schemeClr val="tx1"/>
                </a:solidFill>
                <a:latin typeface="Times" pitchFamily="18" charset="0"/>
              </a:defRPr>
            </a:lvl5pPr>
            <a:lvl6pPr marL="2658184" indent="-241653" eaLnBrk="0" fontAlgn="base" hangingPunct="0">
              <a:spcBef>
                <a:spcPct val="0"/>
              </a:spcBef>
              <a:spcAft>
                <a:spcPct val="0"/>
              </a:spcAft>
              <a:defRPr sz="2500">
                <a:solidFill>
                  <a:schemeClr val="tx1"/>
                </a:solidFill>
                <a:latin typeface="Times" pitchFamily="18" charset="0"/>
              </a:defRPr>
            </a:lvl6pPr>
            <a:lvl7pPr marL="3141490" indent="-241653" eaLnBrk="0" fontAlgn="base" hangingPunct="0">
              <a:spcBef>
                <a:spcPct val="0"/>
              </a:spcBef>
              <a:spcAft>
                <a:spcPct val="0"/>
              </a:spcAft>
              <a:defRPr sz="2500">
                <a:solidFill>
                  <a:schemeClr val="tx1"/>
                </a:solidFill>
                <a:latin typeface="Times" pitchFamily="18" charset="0"/>
              </a:defRPr>
            </a:lvl7pPr>
            <a:lvl8pPr marL="3624796" indent="-241653" eaLnBrk="0" fontAlgn="base" hangingPunct="0">
              <a:spcBef>
                <a:spcPct val="0"/>
              </a:spcBef>
              <a:spcAft>
                <a:spcPct val="0"/>
              </a:spcAft>
              <a:defRPr sz="2500">
                <a:solidFill>
                  <a:schemeClr val="tx1"/>
                </a:solidFill>
                <a:latin typeface="Times" pitchFamily="18" charset="0"/>
              </a:defRPr>
            </a:lvl8pPr>
            <a:lvl9pPr marL="4108102" indent="-241653" eaLnBrk="0" fontAlgn="base" hangingPunct="0">
              <a:spcBef>
                <a:spcPct val="0"/>
              </a:spcBef>
              <a:spcAft>
                <a:spcPct val="0"/>
              </a:spcAft>
              <a:defRPr sz="2500">
                <a:solidFill>
                  <a:schemeClr val="tx1"/>
                </a:solidFill>
                <a:latin typeface="Times" pitchFamily="18" charset="0"/>
              </a:defRPr>
            </a:lvl9pPr>
          </a:lstStyle>
          <a:p>
            <a:fld id="{8CE6EC99-18B2-4012-A405-1969DE526C7B}" type="slidenum">
              <a:rPr lang="en-US" altLang="en-US" sz="1300"/>
              <a:pPr/>
              <a:t>4</a:t>
            </a:fld>
            <a:endParaRPr lang="en-US" altLang="en-US" sz="1300"/>
          </a:p>
        </p:txBody>
      </p:sp>
    </p:spTree>
    <p:extLst>
      <p:ext uri="{BB962C8B-B14F-4D97-AF65-F5344CB8AC3E}">
        <p14:creationId xmlns:p14="http://schemas.microsoft.com/office/powerpoint/2010/main" val="1714636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xfrm>
            <a:off x="777875" y="1200150"/>
            <a:ext cx="5759450" cy="3240088"/>
          </a:xfrm>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pitchFamily="18" charset="0"/>
              </a:defRPr>
            </a:lvl1pPr>
            <a:lvl2pPr marL="785372" indent="-302066" eaLnBrk="0" hangingPunct="0">
              <a:defRPr sz="2500">
                <a:solidFill>
                  <a:schemeClr val="tx1"/>
                </a:solidFill>
                <a:latin typeface="Times" pitchFamily="18" charset="0"/>
              </a:defRPr>
            </a:lvl2pPr>
            <a:lvl3pPr marL="1208265" indent="-241653" eaLnBrk="0" hangingPunct="0">
              <a:defRPr sz="2500">
                <a:solidFill>
                  <a:schemeClr val="tx1"/>
                </a:solidFill>
                <a:latin typeface="Times" pitchFamily="18" charset="0"/>
              </a:defRPr>
            </a:lvl3pPr>
            <a:lvl4pPr marL="1691571" indent="-241653" eaLnBrk="0" hangingPunct="0">
              <a:defRPr sz="2500">
                <a:solidFill>
                  <a:schemeClr val="tx1"/>
                </a:solidFill>
                <a:latin typeface="Times" pitchFamily="18" charset="0"/>
              </a:defRPr>
            </a:lvl4pPr>
            <a:lvl5pPr marL="2174878" indent="-241653" eaLnBrk="0" hangingPunct="0">
              <a:defRPr sz="2500">
                <a:solidFill>
                  <a:schemeClr val="tx1"/>
                </a:solidFill>
                <a:latin typeface="Times" pitchFamily="18" charset="0"/>
              </a:defRPr>
            </a:lvl5pPr>
            <a:lvl6pPr marL="2658184" indent="-241653" eaLnBrk="0" fontAlgn="base" hangingPunct="0">
              <a:spcBef>
                <a:spcPct val="0"/>
              </a:spcBef>
              <a:spcAft>
                <a:spcPct val="0"/>
              </a:spcAft>
              <a:defRPr sz="2500">
                <a:solidFill>
                  <a:schemeClr val="tx1"/>
                </a:solidFill>
                <a:latin typeface="Times" pitchFamily="18" charset="0"/>
              </a:defRPr>
            </a:lvl6pPr>
            <a:lvl7pPr marL="3141490" indent="-241653" eaLnBrk="0" fontAlgn="base" hangingPunct="0">
              <a:spcBef>
                <a:spcPct val="0"/>
              </a:spcBef>
              <a:spcAft>
                <a:spcPct val="0"/>
              </a:spcAft>
              <a:defRPr sz="2500">
                <a:solidFill>
                  <a:schemeClr val="tx1"/>
                </a:solidFill>
                <a:latin typeface="Times" pitchFamily="18" charset="0"/>
              </a:defRPr>
            </a:lvl7pPr>
            <a:lvl8pPr marL="3624796" indent="-241653" eaLnBrk="0" fontAlgn="base" hangingPunct="0">
              <a:spcBef>
                <a:spcPct val="0"/>
              </a:spcBef>
              <a:spcAft>
                <a:spcPct val="0"/>
              </a:spcAft>
              <a:defRPr sz="2500">
                <a:solidFill>
                  <a:schemeClr val="tx1"/>
                </a:solidFill>
                <a:latin typeface="Times" pitchFamily="18" charset="0"/>
              </a:defRPr>
            </a:lvl8pPr>
            <a:lvl9pPr marL="4108102" indent="-241653" eaLnBrk="0" fontAlgn="base" hangingPunct="0">
              <a:spcBef>
                <a:spcPct val="0"/>
              </a:spcBef>
              <a:spcAft>
                <a:spcPct val="0"/>
              </a:spcAft>
              <a:defRPr sz="2500">
                <a:solidFill>
                  <a:schemeClr val="tx1"/>
                </a:solidFill>
                <a:latin typeface="Times" pitchFamily="18" charset="0"/>
              </a:defRPr>
            </a:lvl9pPr>
          </a:lstStyle>
          <a:p>
            <a:fld id="{8CE6EC99-18B2-4012-A405-1969DE526C7B}" type="slidenum">
              <a:rPr lang="en-US" altLang="en-US" sz="1300"/>
              <a:pPr/>
              <a:t>5</a:t>
            </a:fld>
            <a:endParaRPr lang="en-US" altLang="en-US" sz="1300"/>
          </a:p>
        </p:txBody>
      </p:sp>
    </p:spTree>
    <p:extLst>
      <p:ext uri="{BB962C8B-B14F-4D97-AF65-F5344CB8AC3E}">
        <p14:creationId xmlns:p14="http://schemas.microsoft.com/office/powerpoint/2010/main" val="798020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xfrm>
            <a:off x="777875" y="1200150"/>
            <a:ext cx="5759450" cy="3240088"/>
          </a:xfrm>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pitchFamily="18" charset="0"/>
              </a:defRPr>
            </a:lvl1pPr>
            <a:lvl2pPr marL="785372" indent="-302066" eaLnBrk="0" hangingPunct="0">
              <a:defRPr sz="2500">
                <a:solidFill>
                  <a:schemeClr val="tx1"/>
                </a:solidFill>
                <a:latin typeface="Times" pitchFamily="18" charset="0"/>
              </a:defRPr>
            </a:lvl2pPr>
            <a:lvl3pPr marL="1208265" indent="-241653" eaLnBrk="0" hangingPunct="0">
              <a:defRPr sz="2500">
                <a:solidFill>
                  <a:schemeClr val="tx1"/>
                </a:solidFill>
                <a:latin typeface="Times" pitchFamily="18" charset="0"/>
              </a:defRPr>
            </a:lvl3pPr>
            <a:lvl4pPr marL="1691571" indent="-241653" eaLnBrk="0" hangingPunct="0">
              <a:defRPr sz="2500">
                <a:solidFill>
                  <a:schemeClr val="tx1"/>
                </a:solidFill>
                <a:latin typeface="Times" pitchFamily="18" charset="0"/>
              </a:defRPr>
            </a:lvl4pPr>
            <a:lvl5pPr marL="2174878" indent="-241653" eaLnBrk="0" hangingPunct="0">
              <a:defRPr sz="2500">
                <a:solidFill>
                  <a:schemeClr val="tx1"/>
                </a:solidFill>
                <a:latin typeface="Times" pitchFamily="18" charset="0"/>
              </a:defRPr>
            </a:lvl5pPr>
            <a:lvl6pPr marL="2658184" indent="-241653" eaLnBrk="0" fontAlgn="base" hangingPunct="0">
              <a:spcBef>
                <a:spcPct val="0"/>
              </a:spcBef>
              <a:spcAft>
                <a:spcPct val="0"/>
              </a:spcAft>
              <a:defRPr sz="2500">
                <a:solidFill>
                  <a:schemeClr val="tx1"/>
                </a:solidFill>
                <a:latin typeface="Times" pitchFamily="18" charset="0"/>
              </a:defRPr>
            </a:lvl6pPr>
            <a:lvl7pPr marL="3141490" indent="-241653" eaLnBrk="0" fontAlgn="base" hangingPunct="0">
              <a:spcBef>
                <a:spcPct val="0"/>
              </a:spcBef>
              <a:spcAft>
                <a:spcPct val="0"/>
              </a:spcAft>
              <a:defRPr sz="2500">
                <a:solidFill>
                  <a:schemeClr val="tx1"/>
                </a:solidFill>
                <a:latin typeface="Times" pitchFamily="18" charset="0"/>
              </a:defRPr>
            </a:lvl7pPr>
            <a:lvl8pPr marL="3624796" indent="-241653" eaLnBrk="0" fontAlgn="base" hangingPunct="0">
              <a:spcBef>
                <a:spcPct val="0"/>
              </a:spcBef>
              <a:spcAft>
                <a:spcPct val="0"/>
              </a:spcAft>
              <a:defRPr sz="2500">
                <a:solidFill>
                  <a:schemeClr val="tx1"/>
                </a:solidFill>
                <a:latin typeface="Times" pitchFamily="18" charset="0"/>
              </a:defRPr>
            </a:lvl8pPr>
            <a:lvl9pPr marL="4108102" indent="-241653" eaLnBrk="0" fontAlgn="base" hangingPunct="0">
              <a:spcBef>
                <a:spcPct val="0"/>
              </a:spcBef>
              <a:spcAft>
                <a:spcPct val="0"/>
              </a:spcAft>
              <a:defRPr sz="2500">
                <a:solidFill>
                  <a:schemeClr val="tx1"/>
                </a:solidFill>
                <a:latin typeface="Times" pitchFamily="18" charset="0"/>
              </a:defRPr>
            </a:lvl9pPr>
          </a:lstStyle>
          <a:p>
            <a:fld id="{1526B5FD-AF3E-4DC5-B7CF-12667D7F16E1}" type="slidenum">
              <a:rPr lang="en-US" altLang="en-US" sz="1300"/>
              <a:pPr/>
              <a:t>6</a:t>
            </a:fld>
            <a:endParaRPr lang="en-US" altLang="en-US" sz="1300"/>
          </a:p>
        </p:txBody>
      </p:sp>
    </p:spTree>
    <p:extLst>
      <p:ext uri="{BB962C8B-B14F-4D97-AF65-F5344CB8AC3E}">
        <p14:creationId xmlns:p14="http://schemas.microsoft.com/office/powerpoint/2010/main" val="1350490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423169-F955-9646-96EB-E7E959AC874E}" type="slidenum">
              <a:rPr lang="en-US" smtClean="0"/>
              <a:t>7</a:t>
            </a:fld>
            <a:endParaRPr lang="en-US"/>
          </a:p>
        </p:txBody>
      </p:sp>
    </p:spTree>
    <p:extLst>
      <p:ext uri="{BB962C8B-B14F-4D97-AF65-F5344CB8AC3E}">
        <p14:creationId xmlns:p14="http://schemas.microsoft.com/office/powerpoint/2010/main" val="993863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423169-F955-9646-96EB-E7E959AC874E}" type="slidenum">
              <a:rPr lang="en-US" smtClean="0"/>
              <a:t>8</a:t>
            </a:fld>
            <a:endParaRPr lang="en-US"/>
          </a:p>
        </p:txBody>
      </p:sp>
    </p:spTree>
    <p:extLst>
      <p:ext uri="{BB962C8B-B14F-4D97-AF65-F5344CB8AC3E}">
        <p14:creationId xmlns:p14="http://schemas.microsoft.com/office/powerpoint/2010/main" val="1270845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xfrm>
            <a:off x="777875" y="1200150"/>
            <a:ext cx="5759450" cy="3240088"/>
          </a:xfrm>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pitchFamily="18" charset="0"/>
              </a:defRPr>
            </a:lvl1pPr>
            <a:lvl2pPr marL="785372" indent="-302066" eaLnBrk="0" hangingPunct="0">
              <a:defRPr sz="2500">
                <a:solidFill>
                  <a:schemeClr val="tx1"/>
                </a:solidFill>
                <a:latin typeface="Times" pitchFamily="18" charset="0"/>
              </a:defRPr>
            </a:lvl2pPr>
            <a:lvl3pPr marL="1208265" indent="-241653" eaLnBrk="0" hangingPunct="0">
              <a:defRPr sz="2500">
                <a:solidFill>
                  <a:schemeClr val="tx1"/>
                </a:solidFill>
                <a:latin typeface="Times" pitchFamily="18" charset="0"/>
              </a:defRPr>
            </a:lvl3pPr>
            <a:lvl4pPr marL="1691571" indent="-241653" eaLnBrk="0" hangingPunct="0">
              <a:defRPr sz="2500">
                <a:solidFill>
                  <a:schemeClr val="tx1"/>
                </a:solidFill>
                <a:latin typeface="Times" pitchFamily="18" charset="0"/>
              </a:defRPr>
            </a:lvl4pPr>
            <a:lvl5pPr marL="2174878" indent="-241653" eaLnBrk="0" hangingPunct="0">
              <a:defRPr sz="2500">
                <a:solidFill>
                  <a:schemeClr val="tx1"/>
                </a:solidFill>
                <a:latin typeface="Times" pitchFamily="18" charset="0"/>
              </a:defRPr>
            </a:lvl5pPr>
            <a:lvl6pPr marL="2658184" indent="-241653" eaLnBrk="0" fontAlgn="base" hangingPunct="0">
              <a:spcBef>
                <a:spcPct val="0"/>
              </a:spcBef>
              <a:spcAft>
                <a:spcPct val="0"/>
              </a:spcAft>
              <a:defRPr sz="2500">
                <a:solidFill>
                  <a:schemeClr val="tx1"/>
                </a:solidFill>
                <a:latin typeface="Times" pitchFamily="18" charset="0"/>
              </a:defRPr>
            </a:lvl6pPr>
            <a:lvl7pPr marL="3141490" indent="-241653" eaLnBrk="0" fontAlgn="base" hangingPunct="0">
              <a:spcBef>
                <a:spcPct val="0"/>
              </a:spcBef>
              <a:spcAft>
                <a:spcPct val="0"/>
              </a:spcAft>
              <a:defRPr sz="2500">
                <a:solidFill>
                  <a:schemeClr val="tx1"/>
                </a:solidFill>
                <a:latin typeface="Times" pitchFamily="18" charset="0"/>
              </a:defRPr>
            </a:lvl7pPr>
            <a:lvl8pPr marL="3624796" indent="-241653" eaLnBrk="0" fontAlgn="base" hangingPunct="0">
              <a:spcBef>
                <a:spcPct val="0"/>
              </a:spcBef>
              <a:spcAft>
                <a:spcPct val="0"/>
              </a:spcAft>
              <a:defRPr sz="2500">
                <a:solidFill>
                  <a:schemeClr val="tx1"/>
                </a:solidFill>
                <a:latin typeface="Times" pitchFamily="18" charset="0"/>
              </a:defRPr>
            </a:lvl8pPr>
            <a:lvl9pPr marL="4108102" indent="-241653" eaLnBrk="0" fontAlgn="base" hangingPunct="0">
              <a:spcBef>
                <a:spcPct val="0"/>
              </a:spcBef>
              <a:spcAft>
                <a:spcPct val="0"/>
              </a:spcAft>
              <a:defRPr sz="2500">
                <a:solidFill>
                  <a:schemeClr val="tx1"/>
                </a:solidFill>
                <a:latin typeface="Times" pitchFamily="18" charset="0"/>
              </a:defRPr>
            </a:lvl9pPr>
          </a:lstStyle>
          <a:p>
            <a:fld id="{8CE6EC99-18B2-4012-A405-1969DE526C7B}" type="slidenum">
              <a:rPr lang="en-US" altLang="en-US" sz="1300"/>
              <a:pPr/>
              <a:t>10</a:t>
            </a:fld>
            <a:endParaRPr lang="en-US" altLang="en-US" sz="1300"/>
          </a:p>
        </p:txBody>
      </p:sp>
    </p:spTree>
    <p:extLst>
      <p:ext uri="{BB962C8B-B14F-4D97-AF65-F5344CB8AC3E}">
        <p14:creationId xmlns:p14="http://schemas.microsoft.com/office/powerpoint/2010/main" val="1299429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xfrm>
            <a:off x="777875" y="1200150"/>
            <a:ext cx="5759450" cy="3240088"/>
          </a:xfrm>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pitchFamily="18" charset="0"/>
              </a:defRPr>
            </a:lvl1pPr>
            <a:lvl2pPr marL="785372" indent="-302066" eaLnBrk="0" hangingPunct="0">
              <a:defRPr sz="2500">
                <a:solidFill>
                  <a:schemeClr val="tx1"/>
                </a:solidFill>
                <a:latin typeface="Times" pitchFamily="18" charset="0"/>
              </a:defRPr>
            </a:lvl2pPr>
            <a:lvl3pPr marL="1208265" indent="-241653" eaLnBrk="0" hangingPunct="0">
              <a:defRPr sz="2500">
                <a:solidFill>
                  <a:schemeClr val="tx1"/>
                </a:solidFill>
                <a:latin typeface="Times" pitchFamily="18" charset="0"/>
              </a:defRPr>
            </a:lvl3pPr>
            <a:lvl4pPr marL="1691571" indent="-241653" eaLnBrk="0" hangingPunct="0">
              <a:defRPr sz="2500">
                <a:solidFill>
                  <a:schemeClr val="tx1"/>
                </a:solidFill>
                <a:latin typeface="Times" pitchFamily="18" charset="0"/>
              </a:defRPr>
            </a:lvl4pPr>
            <a:lvl5pPr marL="2174878" indent="-241653" eaLnBrk="0" hangingPunct="0">
              <a:defRPr sz="2500">
                <a:solidFill>
                  <a:schemeClr val="tx1"/>
                </a:solidFill>
                <a:latin typeface="Times" pitchFamily="18" charset="0"/>
              </a:defRPr>
            </a:lvl5pPr>
            <a:lvl6pPr marL="2658184" indent="-241653" eaLnBrk="0" fontAlgn="base" hangingPunct="0">
              <a:spcBef>
                <a:spcPct val="0"/>
              </a:spcBef>
              <a:spcAft>
                <a:spcPct val="0"/>
              </a:spcAft>
              <a:defRPr sz="2500">
                <a:solidFill>
                  <a:schemeClr val="tx1"/>
                </a:solidFill>
                <a:latin typeface="Times" pitchFamily="18" charset="0"/>
              </a:defRPr>
            </a:lvl6pPr>
            <a:lvl7pPr marL="3141490" indent="-241653" eaLnBrk="0" fontAlgn="base" hangingPunct="0">
              <a:spcBef>
                <a:spcPct val="0"/>
              </a:spcBef>
              <a:spcAft>
                <a:spcPct val="0"/>
              </a:spcAft>
              <a:defRPr sz="2500">
                <a:solidFill>
                  <a:schemeClr val="tx1"/>
                </a:solidFill>
                <a:latin typeface="Times" pitchFamily="18" charset="0"/>
              </a:defRPr>
            </a:lvl7pPr>
            <a:lvl8pPr marL="3624796" indent="-241653" eaLnBrk="0" fontAlgn="base" hangingPunct="0">
              <a:spcBef>
                <a:spcPct val="0"/>
              </a:spcBef>
              <a:spcAft>
                <a:spcPct val="0"/>
              </a:spcAft>
              <a:defRPr sz="2500">
                <a:solidFill>
                  <a:schemeClr val="tx1"/>
                </a:solidFill>
                <a:latin typeface="Times" pitchFamily="18" charset="0"/>
              </a:defRPr>
            </a:lvl8pPr>
            <a:lvl9pPr marL="4108102" indent="-241653" eaLnBrk="0" fontAlgn="base" hangingPunct="0">
              <a:spcBef>
                <a:spcPct val="0"/>
              </a:spcBef>
              <a:spcAft>
                <a:spcPct val="0"/>
              </a:spcAft>
              <a:defRPr sz="2500">
                <a:solidFill>
                  <a:schemeClr val="tx1"/>
                </a:solidFill>
                <a:latin typeface="Times" pitchFamily="18" charset="0"/>
              </a:defRPr>
            </a:lvl9pPr>
          </a:lstStyle>
          <a:p>
            <a:fld id="{8CE6EC99-18B2-4012-A405-1969DE526C7B}" type="slidenum">
              <a:rPr lang="en-US" altLang="en-US" sz="1300"/>
              <a:pPr/>
              <a:t>12</a:t>
            </a:fld>
            <a:endParaRPr lang="en-US" altLang="en-US" sz="1300"/>
          </a:p>
        </p:txBody>
      </p:sp>
    </p:spTree>
    <p:extLst>
      <p:ext uri="{BB962C8B-B14F-4D97-AF65-F5344CB8AC3E}">
        <p14:creationId xmlns:p14="http://schemas.microsoft.com/office/powerpoint/2010/main" val="331342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00050"/>
            <a:ext cx="2133600" cy="273844"/>
          </a:xfrm>
          <a:prstGeom prst="rect">
            <a:avLst/>
          </a:prstGeom>
        </p:spPr>
        <p:txBody>
          <a:bodyPr/>
          <a:lstStyle>
            <a:lvl1pPr>
              <a:defRPr sz="1200" b="1" i="0">
                <a:solidFill>
                  <a:schemeClr val="tx1">
                    <a:lumMod val="50000"/>
                    <a:lumOff val="50000"/>
                  </a:schemeClr>
                </a:solidFill>
                <a:latin typeface="Lato" charset="0"/>
                <a:ea typeface="Lato" charset="0"/>
                <a:cs typeface="Lato" charset="0"/>
              </a:defRPr>
            </a:lvl1pPr>
          </a:lstStyle>
          <a:p>
            <a:fld id="{39365F48-4EC2-4A32-8E10-E01C273F87BE}" type="slidenum">
              <a:rPr lang="en-US" smtClean="0"/>
              <a:pPr/>
              <a:t>‹#›</a:t>
            </a:fld>
            <a:endParaRPr lang="en-US" dirty="0"/>
          </a:p>
        </p:txBody>
      </p:sp>
    </p:spTree>
    <p:extLst>
      <p:ext uri="{BB962C8B-B14F-4D97-AF65-F5344CB8AC3E}">
        <p14:creationId xmlns:p14="http://schemas.microsoft.com/office/powerpoint/2010/main" val="3221573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E7E7E7"/>
        </a:solidFill>
        <a:effectLst/>
      </p:bgPr>
    </p:bg>
    <p:spTree>
      <p:nvGrpSpPr>
        <p:cNvPr id="1" name=""/>
        <p:cNvGrpSpPr/>
        <p:nvPr/>
      </p:nvGrpSpPr>
      <p:grpSpPr>
        <a:xfrm>
          <a:off x="0" y="0"/>
          <a:ext cx="0" cy="0"/>
          <a:chOff x="0" y="0"/>
          <a:chExt cx="0" cy="0"/>
        </a:xfrm>
      </p:grpSpPr>
      <p:sp>
        <p:nvSpPr>
          <p:cNvPr id="10" name="Rounded Rectangle 3">
            <a:extLst>
              <a:ext uri="{FF2B5EF4-FFF2-40B4-BE49-F238E27FC236}">
                <a16:creationId xmlns:a16="http://schemas.microsoft.com/office/drawing/2014/main" id="{0926A973-6FE8-8F4E-BC13-021844D10A52}"/>
              </a:ext>
            </a:extLst>
          </p:cNvPr>
          <p:cNvSpPr/>
          <p:nvPr userDrawn="1"/>
        </p:nvSpPr>
        <p:spPr>
          <a:xfrm>
            <a:off x="609600" y="0"/>
            <a:ext cx="8529755" cy="5135270"/>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2428"/>
              <a:gd name="connsiteY0" fmla="*/ 2277 h 10000"/>
              <a:gd name="connsiteX1" fmla="*/ 4428 w 12428"/>
              <a:gd name="connsiteY1" fmla="*/ 0 h 10000"/>
              <a:gd name="connsiteX2" fmla="*/ 12428 w 12428"/>
              <a:gd name="connsiteY2" fmla="*/ 0 h 10000"/>
              <a:gd name="connsiteX3" fmla="*/ 12428 w 12428"/>
              <a:gd name="connsiteY3" fmla="*/ 10000 h 10000"/>
              <a:gd name="connsiteX4" fmla="*/ 2428 w 12428"/>
              <a:gd name="connsiteY4" fmla="*/ 10000 h 10000"/>
              <a:gd name="connsiteX5" fmla="*/ 0 w 12428"/>
              <a:gd name="connsiteY5" fmla="*/ 2277 h 10000"/>
              <a:gd name="connsiteX0" fmla="*/ 0 w 12428"/>
              <a:gd name="connsiteY0" fmla="*/ 2277 h 10000"/>
              <a:gd name="connsiteX1" fmla="*/ 4428 w 12428"/>
              <a:gd name="connsiteY1" fmla="*/ 0 h 10000"/>
              <a:gd name="connsiteX2" fmla="*/ 12428 w 12428"/>
              <a:gd name="connsiteY2" fmla="*/ 0 h 10000"/>
              <a:gd name="connsiteX3" fmla="*/ 12428 w 12428"/>
              <a:gd name="connsiteY3" fmla="*/ 10000 h 10000"/>
              <a:gd name="connsiteX4" fmla="*/ 4717 w 12428"/>
              <a:gd name="connsiteY4" fmla="*/ 10000 h 10000"/>
              <a:gd name="connsiteX5" fmla="*/ 0 w 12428"/>
              <a:gd name="connsiteY5" fmla="*/ 2277 h 10000"/>
              <a:gd name="connsiteX0" fmla="*/ 0 w 11692"/>
              <a:gd name="connsiteY0" fmla="*/ 3423 h 10000"/>
              <a:gd name="connsiteX1" fmla="*/ 3692 w 11692"/>
              <a:gd name="connsiteY1" fmla="*/ 0 h 10000"/>
              <a:gd name="connsiteX2" fmla="*/ 11692 w 11692"/>
              <a:gd name="connsiteY2" fmla="*/ 0 h 10000"/>
              <a:gd name="connsiteX3" fmla="*/ 11692 w 11692"/>
              <a:gd name="connsiteY3" fmla="*/ 10000 h 10000"/>
              <a:gd name="connsiteX4" fmla="*/ 3981 w 11692"/>
              <a:gd name="connsiteY4" fmla="*/ 10000 h 10000"/>
              <a:gd name="connsiteX5" fmla="*/ 0 w 11692"/>
              <a:gd name="connsiteY5" fmla="*/ 3423 h 10000"/>
              <a:gd name="connsiteX0" fmla="*/ 0 w 11692"/>
              <a:gd name="connsiteY0" fmla="*/ 3423 h 10020"/>
              <a:gd name="connsiteX1" fmla="*/ 3692 w 11692"/>
              <a:gd name="connsiteY1" fmla="*/ 0 h 10020"/>
              <a:gd name="connsiteX2" fmla="*/ 11692 w 11692"/>
              <a:gd name="connsiteY2" fmla="*/ 0 h 10020"/>
              <a:gd name="connsiteX3" fmla="*/ 11692 w 11692"/>
              <a:gd name="connsiteY3" fmla="*/ 10000 h 10020"/>
              <a:gd name="connsiteX4" fmla="*/ 6429 w 11692"/>
              <a:gd name="connsiteY4" fmla="*/ 10020 h 10020"/>
              <a:gd name="connsiteX5" fmla="*/ 0 w 11692"/>
              <a:gd name="connsiteY5" fmla="*/ 3423 h 10020"/>
              <a:gd name="connsiteX0" fmla="*/ 0 w 9563"/>
              <a:gd name="connsiteY0" fmla="*/ 3818 h 10020"/>
              <a:gd name="connsiteX1" fmla="*/ 1563 w 9563"/>
              <a:gd name="connsiteY1" fmla="*/ 0 h 10020"/>
              <a:gd name="connsiteX2" fmla="*/ 9563 w 9563"/>
              <a:gd name="connsiteY2" fmla="*/ 0 h 10020"/>
              <a:gd name="connsiteX3" fmla="*/ 9563 w 9563"/>
              <a:gd name="connsiteY3" fmla="*/ 10000 h 10020"/>
              <a:gd name="connsiteX4" fmla="*/ 4300 w 9563"/>
              <a:gd name="connsiteY4" fmla="*/ 10020 h 10020"/>
              <a:gd name="connsiteX5" fmla="*/ 0 w 9563"/>
              <a:gd name="connsiteY5" fmla="*/ 3818 h 10020"/>
              <a:gd name="connsiteX0" fmla="*/ 0 w 11394"/>
              <a:gd name="connsiteY0" fmla="*/ 4934 h 10000"/>
              <a:gd name="connsiteX1" fmla="*/ 3028 w 11394"/>
              <a:gd name="connsiteY1" fmla="*/ 0 h 10000"/>
              <a:gd name="connsiteX2" fmla="*/ 11394 w 11394"/>
              <a:gd name="connsiteY2" fmla="*/ 0 h 10000"/>
              <a:gd name="connsiteX3" fmla="*/ 11394 w 11394"/>
              <a:gd name="connsiteY3" fmla="*/ 9980 h 10000"/>
              <a:gd name="connsiteX4" fmla="*/ 5890 w 11394"/>
              <a:gd name="connsiteY4" fmla="*/ 10000 h 10000"/>
              <a:gd name="connsiteX5" fmla="*/ 0 w 11394"/>
              <a:gd name="connsiteY5" fmla="*/ 4934 h 10000"/>
              <a:gd name="connsiteX0" fmla="*/ 0 w 11394"/>
              <a:gd name="connsiteY0" fmla="*/ 4934 h 10000"/>
              <a:gd name="connsiteX1" fmla="*/ 1738 w 11394"/>
              <a:gd name="connsiteY1" fmla="*/ 0 h 10000"/>
              <a:gd name="connsiteX2" fmla="*/ 11394 w 11394"/>
              <a:gd name="connsiteY2" fmla="*/ 0 h 10000"/>
              <a:gd name="connsiteX3" fmla="*/ 11394 w 11394"/>
              <a:gd name="connsiteY3" fmla="*/ 9980 h 10000"/>
              <a:gd name="connsiteX4" fmla="*/ 5890 w 11394"/>
              <a:gd name="connsiteY4" fmla="*/ 10000 h 10000"/>
              <a:gd name="connsiteX5" fmla="*/ 0 w 11394"/>
              <a:gd name="connsiteY5" fmla="*/ 4934 h 10000"/>
              <a:gd name="connsiteX0" fmla="*/ 0 w 10416"/>
              <a:gd name="connsiteY0" fmla="*/ 4954 h 10000"/>
              <a:gd name="connsiteX1" fmla="*/ 760 w 10416"/>
              <a:gd name="connsiteY1" fmla="*/ 0 h 10000"/>
              <a:gd name="connsiteX2" fmla="*/ 10416 w 10416"/>
              <a:gd name="connsiteY2" fmla="*/ 0 h 10000"/>
              <a:gd name="connsiteX3" fmla="*/ 10416 w 10416"/>
              <a:gd name="connsiteY3" fmla="*/ 9980 h 10000"/>
              <a:gd name="connsiteX4" fmla="*/ 4912 w 10416"/>
              <a:gd name="connsiteY4" fmla="*/ 10000 h 10000"/>
              <a:gd name="connsiteX5" fmla="*/ 0 w 10416"/>
              <a:gd name="connsiteY5" fmla="*/ 4954 h 10000"/>
              <a:gd name="connsiteX0" fmla="*/ 0 w 10687"/>
              <a:gd name="connsiteY0" fmla="*/ 4816 h 10000"/>
              <a:gd name="connsiteX1" fmla="*/ 1031 w 10687"/>
              <a:gd name="connsiteY1" fmla="*/ 0 h 10000"/>
              <a:gd name="connsiteX2" fmla="*/ 10687 w 10687"/>
              <a:gd name="connsiteY2" fmla="*/ 0 h 10000"/>
              <a:gd name="connsiteX3" fmla="*/ 10687 w 10687"/>
              <a:gd name="connsiteY3" fmla="*/ 9980 h 10000"/>
              <a:gd name="connsiteX4" fmla="*/ 5183 w 10687"/>
              <a:gd name="connsiteY4" fmla="*/ 10000 h 10000"/>
              <a:gd name="connsiteX5" fmla="*/ 0 w 10687"/>
              <a:gd name="connsiteY5" fmla="*/ 4816 h 10000"/>
              <a:gd name="connsiteX0" fmla="*/ 0 w 10687"/>
              <a:gd name="connsiteY0" fmla="*/ 4816 h 9984"/>
              <a:gd name="connsiteX1" fmla="*/ 1031 w 10687"/>
              <a:gd name="connsiteY1" fmla="*/ 0 h 9984"/>
              <a:gd name="connsiteX2" fmla="*/ 10687 w 10687"/>
              <a:gd name="connsiteY2" fmla="*/ 0 h 9984"/>
              <a:gd name="connsiteX3" fmla="*/ 10687 w 10687"/>
              <a:gd name="connsiteY3" fmla="*/ 9980 h 9984"/>
              <a:gd name="connsiteX4" fmla="*/ 2711 w 10687"/>
              <a:gd name="connsiteY4" fmla="*/ 9984 h 9984"/>
              <a:gd name="connsiteX5" fmla="*/ 0 w 10687"/>
              <a:gd name="connsiteY5" fmla="*/ 4816 h 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87" h="9984">
                <a:moveTo>
                  <a:pt x="0" y="4816"/>
                </a:moveTo>
                <a:lnTo>
                  <a:pt x="1031" y="0"/>
                </a:lnTo>
                <a:lnTo>
                  <a:pt x="10687" y="0"/>
                </a:lnTo>
                <a:lnTo>
                  <a:pt x="10687" y="9980"/>
                </a:lnTo>
                <a:lnTo>
                  <a:pt x="2711" y="9984"/>
                </a:lnTo>
                <a:lnTo>
                  <a:pt x="0" y="4816"/>
                </a:lnTo>
                <a:close/>
              </a:path>
            </a:pathLst>
          </a:custGeom>
          <a:gradFill>
            <a:gsLst>
              <a:gs pos="0">
                <a:srgbClr val="FE9865"/>
              </a:gs>
              <a:gs pos="99000">
                <a:srgbClr val="FF6666"/>
              </a:gs>
            </a:gsLst>
            <a:lin ang="5400000" scaled="0"/>
          </a:gradFill>
          <a:ln>
            <a:noFill/>
          </a:ln>
          <a:effectLst>
            <a:outerShdw dist="88900" dir="10800000" algn="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26447830-931D-5249-9E3F-FF85A214AA6B}"/>
              </a:ext>
            </a:extLst>
          </p:cNvPr>
          <p:cNvSpPr>
            <a:spLocks noGrp="1"/>
          </p:cNvSpPr>
          <p:nvPr>
            <p:ph type="title"/>
          </p:nvPr>
        </p:nvSpPr>
        <p:spPr>
          <a:xfrm>
            <a:off x="3657600" y="742949"/>
            <a:ext cx="4572000" cy="990602"/>
          </a:xfrm>
          <a:prstGeom prst="rect">
            <a:avLst/>
          </a:prstGeom>
        </p:spPr>
        <p:txBody>
          <a:bodyPr anchor="ctr" anchorCtr="0"/>
          <a:lstStyle>
            <a:lvl1pPr algn="l">
              <a:lnSpc>
                <a:spcPts val="3200"/>
              </a:lnSpc>
              <a:defRPr sz="3000" b="0" i="0" spc="-38" baseline="0">
                <a:solidFill>
                  <a:schemeClr val="bg1"/>
                </a:solidFill>
                <a:effectLst/>
                <a:latin typeface="Franklin Gothic Medium" charset="0"/>
                <a:ea typeface="Franklin Gothic Medium" charset="0"/>
                <a:cs typeface="Franklin Gothic Medium" charset="0"/>
              </a:defRPr>
            </a:lvl1pPr>
          </a:lstStyle>
          <a:p>
            <a:r>
              <a:rPr lang="en-US" dirty="0"/>
              <a:t>Click to edit Master title style</a:t>
            </a:r>
          </a:p>
        </p:txBody>
      </p:sp>
      <p:sp>
        <p:nvSpPr>
          <p:cNvPr id="16" name="Content Placeholder 2">
            <a:extLst>
              <a:ext uri="{FF2B5EF4-FFF2-40B4-BE49-F238E27FC236}">
                <a16:creationId xmlns:a16="http://schemas.microsoft.com/office/drawing/2014/main" id="{8C54A5F4-6A5E-8142-968F-2963649D4BF5}"/>
              </a:ext>
            </a:extLst>
          </p:cNvPr>
          <p:cNvSpPr>
            <a:spLocks noGrp="1"/>
          </p:cNvSpPr>
          <p:nvPr>
            <p:ph idx="1"/>
          </p:nvPr>
        </p:nvSpPr>
        <p:spPr>
          <a:xfrm>
            <a:off x="3648305" y="1932656"/>
            <a:ext cx="4581296" cy="2772694"/>
          </a:xfrm>
          <a:prstGeom prst="rect">
            <a:avLst/>
          </a:prstGeom>
        </p:spPr>
        <p:txBody>
          <a:bodyPr/>
          <a:lstStyle>
            <a:lvl1pPr marL="0" indent="0">
              <a:lnSpc>
                <a:spcPts val="2250"/>
              </a:lnSpc>
              <a:spcBef>
                <a:spcPts val="0"/>
              </a:spcBef>
              <a:spcAft>
                <a:spcPts val="300"/>
              </a:spcAft>
              <a:buClr>
                <a:srgbClr val="0086F0"/>
              </a:buClr>
              <a:buSzPct val="115000"/>
              <a:buFontTx/>
              <a:buNone/>
              <a:defRPr b="0" i="0" spc="-75" baseline="0">
                <a:solidFill>
                  <a:srgbClr val="E7E7E7"/>
                </a:solidFill>
                <a:latin typeface="Franklin Gothic Book" charset="0"/>
                <a:ea typeface="Franklin Gothic Book" charset="0"/>
                <a:cs typeface="Franklin Gothic Book" charset="0"/>
              </a:defRPr>
            </a:lvl1pPr>
            <a:lvl2pPr marL="557213" indent="-214313">
              <a:lnSpc>
                <a:spcPts val="2250"/>
              </a:lnSpc>
              <a:spcBef>
                <a:spcPts val="0"/>
              </a:spcBef>
              <a:spcAft>
                <a:spcPts val="300"/>
              </a:spcAft>
              <a:buSzPct val="110000"/>
              <a:buFont typeface="Arial" charset="0"/>
              <a:buChar char="•"/>
              <a:defRPr b="0" i="0" spc="-75" baseline="0">
                <a:solidFill>
                  <a:schemeClr val="bg1"/>
                </a:solidFill>
                <a:latin typeface="Franklin Gothic Book" charset="0"/>
                <a:ea typeface="Franklin Gothic Book" charset="0"/>
                <a:cs typeface="Franklin Gothic Book" charset="0"/>
              </a:defRPr>
            </a:lvl2pPr>
            <a:lvl3pPr marL="857250" indent="-171450">
              <a:lnSpc>
                <a:spcPts val="2250"/>
              </a:lnSpc>
              <a:spcBef>
                <a:spcPts val="0"/>
              </a:spcBef>
              <a:spcAft>
                <a:spcPts val="300"/>
              </a:spcAft>
              <a:buSzPct val="75000"/>
              <a:buFont typeface=".LucidaGrandeUI" charset="0"/>
              <a:buChar char="○"/>
              <a:defRPr b="0" i="0" spc="-75" baseline="0">
                <a:solidFill>
                  <a:schemeClr val="bg1"/>
                </a:solidFill>
                <a:latin typeface="Franklin Gothic Book" charset="0"/>
                <a:ea typeface="Franklin Gothic Book" charset="0"/>
                <a:cs typeface="Franklin Gothic Book" charset="0"/>
              </a:defRPr>
            </a:lvl3pPr>
            <a:lvl4pPr marL="1200150" indent="-171450">
              <a:lnSpc>
                <a:spcPts val="2250"/>
              </a:lnSpc>
              <a:spcBef>
                <a:spcPts val="0"/>
              </a:spcBef>
              <a:spcAft>
                <a:spcPts val="300"/>
              </a:spcAft>
              <a:buClr>
                <a:schemeClr val="tx1">
                  <a:lumMod val="50000"/>
                  <a:lumOff val="50000"/>
                </a:schemeClr>
              </a:buClr>
              <a:buFont typeface="Arial" charset="0"/>
              <a:buChar char="•"/>
              <a:defRPr b="0" i="0" spc="-75" baseline="0">
                <a:solidFill>
                  <a:schemeClr val="bg1"/>
                </a:solidFill>
                <a:latin typeface="Franklin Gothic Book" charset="0"/>
                <a:ea typeface="Franklin Gothic Book" charset="0"/>
                <a:cs typeface="Franklin Gothic Book" charset="0"/>
              </a:defRPr>
            </a:lvl4pPr>
            <a:lvl5pPr>
              <a:lnSpc>
                <a:spcPts val="2250"/>
              </a:lnSpc>
              <a:spcBef>
                <a:spcPts val="0"/>
              </a:spcBef>
              <a:spcAft>
                <a:spcPts val="300"/>
              </a:spcAft>
              <a:defRPr b="0" i="0" spc="-75" baseline="0">
                <a:solidFill>
                  <a:schemeClr val="bg1"/>
                </a:solidFill>
                <a:latin typeface="Franklin Gothic Book" charset="0"/>
                <a:ea typeface="Franklin Gothic Book" charset="0"/>
                <a:cs typeface="Franklin Gothic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Subtitle 2">
            <a:extLst>
              <a:ext uri="{FF2B5EF4-FFF2-40B4-BE49-F238E27FC236}">
                <a16:creationId xmlns:a16="http://schemas.microsoft.com/office/drawing/2014/main" id="{B68F3148-5BAA-564D-BEA9-13FCD6D3406F}"/>
              </a:ext>
            </a:extLst>
          </p:cNvPr>
          <p:cNvSpPr txBox="1">
            <a:spLocks/>
          </p:cNvSpPr>
          <p:nvPr userDrawn="1"/>
        </p:nvSpPr>
        <p:spPr>
          <a:xfrm>
            <a:off x="5638800" y="4848214"/>
            <a:ext cx="2971800" cy="209331"/>
          </a:xfrm>
          <a:prstGeom prst="rect">
            <a:avLst/>
          </a:prstGeom>
        </p:spPr>
        <p:txBody>
          <a:bodyPr anchor="b"/>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ts val="2250"/>
              </a:lnSpc>
              <a:spcBef>
                <a:spcPts val="0"/>
              </a:spcBef>
            </a:pPr>
            <a:r>
              <a:rPr lang="en-US" sz="900" spc="-50" dirty="0">
                <a:solidFill>
                  <a:schemeClr val="bg1"/>
                </a:solidFill>
                <a:effectLst>
                  <a:outerShdw blurRad="76200" dist="38100" dir="2700000" algn="tl" rotWithShape="0">
                    <a:prstClr val="black">
                      <a:alpha val="30000"/>
                    </a:prstClr>
                  </a:outerShdw>
                </a:effectLst>
                <a:latin typeface="Franklin Gothic Book" charset="0"/>
                <a:ea typeface="Franklin Gothic Book" charset="0"/>
                <a:cs typeface="Franklin Gothic Book" charset="0"/>
              </a:rPr>
              <a:t>Treating Patients </a:t>
            </a:r>
            <a:r>
              <a:rPr lang="en-US" sz="700" spc="-50" dirty="0">
                <a:solidFill>
                  <a:schemeClr val="bg1"/>
                </a:solidFill>
                <a:effectLst>
                  <a:outerShdw blurRad="76200" dist="38100" dir="2700000" algn="tl" rotWithShape="0">
                    <a:prstClr val="black">
                      <a:alpha val="30000"/>
                    </a:prstClr>
                  </a:outerShdw>
                </a:effectLst>
                <a:latin typeface="Franklin Gothic Book" charset="0"/>
                <a:ea typeface="Franklin Gothic Book" charset="0"/>
                <a:cs typeface="Franklin Gothic Book" charset="0"/>
              </a:rPr>
              <a:t>with</a:t>
            </a:r>
            <a:r>
              <a:rPr lang="en-US" sz="900" spc="-50" dirty="0">
                <a:solidFill>
                  <a:schemeClr val="bg1"/>
                </a:solidFill>
                <a:effectLst>
                  <a:outerShdw blurRad="76200" dist="38100" dir="2700000" algn="tl" rotWithShape="0">
                    <a:prstClr val="black">
                      <a:alpha val="30000"/>
                    </a:prstClr>
                  </a:outerShdw>
                </a:effectLst>
                <a:latin typeface="Franklin Gothic Book" charset="0"/>
                <a:ea typeface="Franklin Gothic Book" charset="0"/>
                <a:cs typeface="Franklin Gothic Book" charset="0"/>
              </a:rPr>
              <a:t> Cervical Degenerative Disc Disease (DDD)</a:t>
            </a:r>
          </a:p>
        </p:txBody>
      </p:sp>
      <p:sp>
        <p:nvSpPr>
          <p:cNvPr id="18" name="Slide Number Placeholder 8">
            <a:extLst>
              <a:ext uri="{FF2B5EF4-FFF2-40B4-BE49-F238E27FC236}">
                <a16:creationId xmlns:a16="http://schemas.microsoft.com/office/drawing/2014/main" id="{F8EFCBD0-AC61-E34A-8332-D4097699188B}"/>
              </a:ext>
            </a:extLst>
          </p:cNvPr>
          <p:cNvSpPr txBox="1">
            <a:spLocks/>
          </p:cNvSpPr>
          <p:nvPr userDrawn="1"/>
        </p:nvSpPr>
        <p:spPr>
          <a:xfrm>
            <a:off x="8382000" y="4851057"/>
            <a:ext cx="466496" cy="222071"/>
          </a:xfrm>
          <a:prstGeom prst="rect">
            <a:avLst/>
          </a:prstGeom>
        </p:spPr>
        <p:txBody>
          <a:bodyPr anchor="ctr"/>
          <a:lstStyle>
            <a:defPPr>
              <a:defRPr lang="en-US"/>
            </a:defPPr>
            <a:lvl1pPr marL="0" algn="l" defTabSz="914400" rtl="0" eaLnBrk="1" latinLnBrk="0" hangingPunct="1">
              <a:defRPr sz="1800" b="1" i="0" kern="1200">
                <a:solidFill>
                  <a:schemeClr val="tx1">
                    <a:lumMod val="65000"/>
                    <a:lumOff val="35000"/>
                  </a:schemeClr>
                </a:solidFill>
                <a:latin typeface="Franklin Gothic Book" charset="0"/>
                <a:ea typeface="Franklin Gothic Book" charset="0"/>
                <a:cs typeface="Franklin Gothic Boo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9365F48-4EC2-4A32-8E10-E01C273F87BE}" type="slidenum">
              <a:rPr lang="en-US" sz="1100" smtClean="0">
                <a:solidFill>
                  <a:schemeClr val="bg1"/>
                </a:solidFill>
                <a:effectLst>
                  <a:outerShdw blurRad="76200" dist="38100" dir="2700000" algn="tl" rotWithShape="0">
                    <a:prstClr val="black">
                      <a:alpha val="30000"/>
                    </a:prstClr>
                  </a:outerShdw>
                </a:effectLst>
              </a:rPr>
              <a:pPr algn="r"/>
              <a:t>‹#›</a:t>
            </a:fld>
            <a:endParaRPr lang="en-US" sz="1100" dirty="0">
              <a:solidFill>
                <a:schemeClr val="bg1"/>
              </a:solidFill>
              <a:effectLst>
                <a:outerShdw blurRad="76200" dist="38100" dir="2700000" algn="tl" rotWithShape="0">
                  <a:prstClr val="black">
                    <a:alpha val="30000"/>
                  </a:prstClr>
                </a:outerShdw>
              </a:effectLst>
            </a:endParaRPr>
          </a:p>
        </p:txBody>
      </p:sp>
      <p:sp>
        <p:nvSpPr>
          <p:cNvPr id="19" name="Rectangle 4">
            <a:extLst>
              <a:ext uri="{FF2B5EF4-FFF2-40B4-BE49-F238E27FC236}">
                <a16:creationId xmlns:a16="http://schemas.microsoft.com/office/drawing/2014/main" id="{DD771DE7-0288-B448-A074-E704FE80F6F7}"/>
              </a:ext>
            </a:extLst>
          </p:cNvPr>
          <p:cNvSpPr/>
          <p:nvPr userDrawn="1"/>
        </p:nvSpPr>
        <p:spPr>
          <a:xfrm>
            <a:off x="8839200" y="4848214"/>
            <a:ext cx="304800" cy="209331"/>
          </a:xfrm>
          <a:custGeom>
            <a:avLst/>
            <a:gdLst>
              <a:gd name="connsiteX0" fmla="*/ 0 w 219304"/>
              <a:gd name="connsiteY0" fmla="*/ 0 h 209331"/>
              <a:gd name="connsiteX1" fmla="*/ 219304 w 219304"/>
              <a:gd name="connsiteY1" fmla="*/ 0 h 209331"/>
              <a:gd name="connsiteX2" fmla="*/ 219304 w 219304"/>
              <a:gd name="connsiteY2" fmla="*/ 209331 h 209331"/>
              <a:gd name="connsiteX3" fmla="*/ 0 w 219304"/>
              <a:gd name="connsiteY3" fmla="*/ 209331 h 209331"/>
              <a:gd name="connsiteX4" fmla="*/ 0 w 219304"/>
              <a:gd name="connsiteY4" fmla="*/ 0 h 209331"/>
              <a:gd name="connsiteX0" fmla="*/ 0 w 219304"/>
              <a:gd name="connsiteY0" fmla="*/ 0 h 209331"/>
              <a:gd name="connsiteX1" fmla="*/ 219304 w 219304"/>
              <a:gd name="connsiteY1" fmla="*/ 0 h 209331"/>
              <a:gd name="connsiteX2" fmla="*/ 219304 w 219304"/>
              <a:gd name="connsiteY2" fmla="*/ 209331 h 209331"/>
              <a:gd name="connsiteX3" fmla="*/ 32084 w 219304"/>
              <a:gd name="connsiteY3" fmla="*/ 205320 h 209331"/>
              <a:gd name="connsiteX4" fmla="*/ 0 w 219304"/>
              <a:gd name="connsiteY4" fmla="*/ 0 h 209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304" h="209331">
                <a:moveTo>
                  <a:pt x="0" y="0"/>
                </a:moveTo>
                <a:lnTo>
                  <a:pt x="219304" y="0"/>
                </a:lnTo>
                <a:lnTo>
                  <a:pt x="219304" y="209331"/>
                </a:lnTo>
                <a:lnTo>
                  <a:pt x="32084" y="20532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Tree>
    <p:extLst>
      <p:ext uri="{BB962C8B-B14F-4D97-AF65-F5344CB8AC3E}">
        <p14:creationId xmlns:p14="http://schemas.microsoft.com/office/powerpoint/2010/main" val="1512409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23622"/>
            <a:ext cx="8772297" cy="628650"/>
          </a:xfrm>
          <a:prstGeom prst="rect">
            <a:avLst/>
          </a:prstGeom>
        </p:spPr>
        <p:txBody>
          <a:bodyPr anchor="ctr" anchorCtr="0"/>
          <a:lstStyle>
            <a:lvl1pPr>
              <a:defRPr sz="3000" b="0" i="0" spc="-38" baseline="0">
                <a:solidFill>
                  <a:schemeClr val="bg1"/>
                </a:solidFill>
                <a:latin typeface="Franklin Gothic Medium" charset="0"/>
                <a:ea typeface="Franklin Gothic Medium" charset="0"/>
                <a:cs typeface="Franklin Gothic Medium" charset="0"/>
              </a:defRPr>
            </a:lvl1pPr>
          </a:lstStyle>
          <a:p>
            <a:r>
              <a:rPr lang="en-US" dirty="0"/>
              <a:t>Click to edit Master title style</a:t>
            </a:r>
          </a:p>
        </p:txBody>
      </p:sp>
      <p:sp>
        <p:nvSpPr>
          <p:cNvPr id="9" name="Rounded Rectangle 3">
            <a:extLst>
              <a:ext uri="{FF2B5EF4-FFF2-40B4-BE49-F238E27FC236}">
                <a16:creationId xmlns:a16="http://schemas.microsoft.com/office/drawing/2014/main" id="{9859D600-B841-0042-A33A-3905F37945E5}"/>
              </a:ext>
            </a:extLst>
          </p:cNvPr>
          <p:cNvSpPr/>
          <p:nvPr userDrawn="1"/>
        </p:nvSpPr>
        <p:spPr>
          <a:xfrm rot="5400000" flipH="1">
            <a:off x="4128442" y="-4128446"/>
            <a:ext cx="887114" cy="9144001"/>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2428"/>
              <a:gd name="connsiteY0" fmla="*/ 2277 h 10000"/>
              <a:gd name="connsiteX1" fmla="*/ 4428 w 12428"/>
              <a:gd name="connsiteY1" fmla="*/ 0 h 10000"/>
              <a:gd name="connsiteX2" fmla="*/ 12428 w 12428"/>
              <a:gd name="connsiteY2" fmla="*/ 0 h 10000"/>
              <a:gd name="connsiteX3" fmla="*/ 12428 w 12428"/>
              <a:gd name="connsiteY3" fmla="*/ 10000 h 10000"/>
              <a:gd name="connsiteX4" fmla="*/ 2428 w 12428"/>
              <a:gd name="connsiteY4" fmla="*/ 10000 h 10000"/>
              <a:gd name="connsiteX5" fmla="*/ 0 w 12428"/>
              <a:gd name="connsiteY5" fmla="*/ 2277 h 10000"/>
              <a:gd name="connsiteX0" fmla="*/ 0 w 12428"/>
              <a:gd name="connsiteY0" fmla="*/ 2277 h 10000"/>
              <a:gd name="connsiteX1" fmla="*/ 4428 w 12428"/>
              <a:gd name="connsiteY1" fmla="*/ 0 h 10000"/>
              <a:gd name="connsiteX2" fmla="*/ 12428 w 12428"/>
              <a:gd name="connsiteY2" fmla="*/ 0 h 10000"/>
              <a:gd name="connsiteX3" fmla="*/ 12428 w 12428"/>
              <a:gd name="connsiteY3" fmla="*/ 10000 h 10000"/>
              <a:gd name="connsiteX4" fmla="*/ 4717 w 12428"/>
              <a:gd name="connsiteY4" fmla="*/ 10000 h 10000"/>
              <a:gd name="connsiteX5" fmla="*/ 0 w 12428"/>
              <a:gd name="connsiteY5" fmla="*/ 2277 h 10000"/>
              <a:gd name="connsiteX0" fmla="*/ 0 w 11692"/>
              <a:gd name="connsiteY0" fmla="*/ 3423 h 10000"/>
              <a:gd name="connsiteX1" fmla="*/ 3692 w 11692"/>
              <a:gd name="connsiteY1" fmla="*/ 0 h 10000"/>
              <a:gd name="connsiteX2" fmla="*/ 11692 w 11692"/>
              <a:gd name="connsiteY2" fmla="*/ 0 h 10000"/>
              <a:gd name="connsiteX3" fmla="*/ 11692 w 11692"/>
              <a:gd name="connsiteY3" fmla="*/ 10000 h 10000"/>
              <a:gd name="connsiteX4" fmla="*/ 3981 w 11692"/>
              <a:gd name="connsiteY4" fmla="*/ 10000 h 10000"/>
              <a:gd name="connsiteX5" fmla="*/ 0 w 11692"/>
              <a:gd name="connsiteY5" fmla="*/ 3423 h 10000"/>
              <a:gd name="connsiteX0" fmla="*/ 0 w 11692"/>
              <a:gd name="connsiteY0" fmla="*/ 3423 h 10020"/>
              <a:gd name="connsiteX1" fmla="*/ 3692 w 11692"/>
              <a:gd name="connsiteY1" fmla="*/ 0 h 10020"/>
              <a:gd name="connsiteX2" fmla="*/ 11692 w 11692"/>
              <a:gd name="connsiteY2" fmla="*/ 0 h 10020"/>
              <a:gd name="connsiteX3" fmla="*/ 11692 w 11692"/>
              <a:gd name="connsiteY3" fmla="*/ 10000 h 10020"/>
              <a:gd name="connsiteX4" fmla="*/ 6429 w 11692"/>
              <a:gd name="connsiteY4" fmla="*/ 10020 h 10020"/>
              <a:gd name="connsiteX5" fmla="*/ 0 w 11692"/>
              <a:gd name="connsiteY5" fmla="*/ 3423 h 10020"/>
              <a:gd name="connsiteX0" fmla="*/ 0 w 9563"/>
              <a:gd name="connsiteY0" fmla="*/ 3818 h 10020"/>
              <a:gd name="connsiteX1" fmla="*/ 1563 w 9563"/>
              <a:gd name="connsiteY1" fmla="*/ 0 h 10020"/>
              <a:gd name="connsiteX2" fmla="*/ 9563 w 9563"/>
              <a:gd name="connsiteY2" fmla="*/ 0 h 10020"/>
              <a:gd name="connsiteX3" fmla="*/ 9563 w 9563"/>
              <a:gd name="connsiteY3" fmla="*/ 10000 h 10020"/>
              <a:gd name="connsiteX4" fmla="*/ 4300 w 9563"/>
              <a:gd name="connsiteY4" fmla="*/ 10020 h 10020"/>
              <a:gd name="connsiteX5" fmla="*/ 0 w 9563"/>
              <a:gd name="connsiteY5" fmla="*/ 3818 h 10020"/>
              <a:gd name="connsiteX0" fmla="*/ 0 w 11394"/>
              <a:gd name="connsiteY0" fmla="*/ 4934 h 10000"/>
              <a:gd name="connsiteX1" fmla="*/ 3028 w 11394"/>
              <a:gd name="connsiteY1" fmla="*/ 0 h 10000"/>
              <a:gd name="connsiteX2" fmla="*/ 11394 w 11394"/>
              <a:gd name="connsiteY2" fmla="*/ 0 h 10000"/>
              <a:gd name="connsiteX3" fmla="*/ 11394 w 11394"/>
              <a:gd name="connsiteY3" fmla="*/ 9980 h 10000"/>
              <a:gd name="connsiteX4" fmla="*/ 5890 w 11394"/>
              <a:gd name="connsiteY4" fmla="*/ 10000 h 10000"/>
              <a:gd name="connsiteX5" fmla="*/ 0 w 11394"/>
              <a:gd name="connsiteY5" fmla="*/ 4934 h 10000"/>
              <a:gd name="connsiteX0" fmla="*/ 0 w 11394"/>
              <a:gd name="connsiteY0" fmla="*/ 4934 h 10000"/>
              <a:gd name="connsiteX1" fmla="*/ 1738 w 11394"/>
              <a:gd name="connsiteY1" fmla="*/ 0 h 10000"/>
              <a:gd name="connsiteX2" fmla="*/ 11394 w 11394"/>
              <a:gd name="connsiteY2" fmla="*/ 0 h 10000"/>
              <a:gd name="connsiteX3" fmla="*/ 11394 w 11394"/>
              <a:gd name="connsiteY3" fmla="*/ 9980 h 10000"/>
              <a:gd name="connsiteX4" fmla="*/ 5890 w 11394"/>
              <a:gd name="connsiteY4" fmla="*/ 10000 h 10000"/>
              <a:gd name="connsiteX5" fmla="*/ 0 w 11394"/>
              <a:gd name="connsiteY5" fmla="*/ 4934 h 10000"/>
              <a:gd name="connsiteX0" fmla="*/ 0 w 10416"/>
              <a:gd name="connsiteY0" fmla="*/ 4954 h 10000"/>
              <a:gd name="connsiteX1" fmla="*/ 760 w 10416"/>
              <a:gd name="connsiteY1" fmla="*/ 0 h 10000"/>
              <a:gd name="connsiteX2" fmla="*/ 10416 w 10416"/>
              <a:gd name="connsiteY2" fmla="*/ 0 h 10000"/>
              <a:gd name="connsiteX3" fmla="*/ 10416 w 10416"/>
              <a:gd name="connsiteY3" fmla="*/ 9980 h 10000"/>
              <a:gd name="connsiteX4" fmla="*/ 4912 w 10416"/>
              <a:gd name="connsiteY4" fmla="*/ 10000 h 10000"/>
              <a:gd name="connsiteX5" fmla="*/ 0 w 10416"/>
              <a:gd name="connsiteY5" fmla="*/ 4954 h 10000"/>
              <a:gd name="connsiteX0" fmla="*/ 0 w 10687"/>
              <a:gd name="connsiteY0" fmla="*/ 4816 h 10000"/>
              <a:gd name="connsiteX1" fmla="*/ 1031 w 10687"/>
              <a:gd name="connsiteY1" fmla="*/ 0 h 10000"/>
              <a:gd name="connsiteX2" fmla="*/ 10687 w 10687"/>
              <a:gd name="connsiteY2" fmla="*/ 0 h 10000"/>
              <a:gd name="connsiteX3" fmla="*/ 10687 w 10687"/>
              <a:gd name="connsiteY3" fmla="*/ 9980 h 10000"/>
              <a:gd name="connsiteX4" fmla="*/ 5183 w 10687"/>
              <a:gd name="connsiteY4" fmla="*/ 10000 h 10000"/>
              <a:gd name="connsiteX5" fmla="*/ 0 w 10687"/>
              <a:gd name="connsiteY5" fmla="*/ 4816 h 10000"/>
              <a:gd name="connsiteX0" fmla="*/ 0 w 10687"/>
              <a:gd name="connsiteY0" fmla="*/ 4816 h 9984"/>
              <a:gd name="connsiteX1" fmla="*/ 1031 w 10687"/>
              <a:gd name="connsiteY1" fmla="*/ 0 h 9984"/>
              <a:gd name="connsiteX2" fmla="*/ 10687 w 10687"/>
              <a:gd name="connsiteY2" fmla="*/ 0 h 9984"/>
              <a:gd name="connsiteX3" fmla="*/ 10687 w 10687"/>
              <a:gd name="connsiteY3" fmla="*/ 9980 h 9984"/>
              <a:gd name="connsiteX4" fmla="*/ 2711 w 10687"/>
              <a:gd name="connsiteY4" fmla="*/ 9984 h 9984"/>
              <a:gd name="connsiteX5" fmla="*/ 0 w 10687"/>
              <a:gd name="connsiteY5" fmla="*/ 4816 h 9984"/>
              <a:gd name="connsiteX0" fmla="*/ 0 w 9908"/>
              <a:gd name="connsiteY0" fmla="*/ 4977 h 10000"/>
              <a:gd name="connsiteX1" fmla="*/ 873 w 9908"/>
              <a:gd name="connsiteY1" fmla="*/ 0 h 10000"/>
              <a:gd name="connsiteX2" fmla="*/ 9908 w 9908"/>
              <a:gd name="connsiteY2" fmla="*/ 0 h 10000"/>
              <a:gd name="connsiteX3" fmla="*/ 9908 w 9908"/>
              <a:gd name="connsiteY3" fmla="*/ 9996 h 10000"/>
              <a:gd name="connsiteX4" fmla="*/ 2445 w 9908"/>
              <a:gd name="connsiteY4" fmla="*/ 10000 h 10000"/>
              <a:gd name="connsiteX5" fmla="*/ 0 w 9908"/>
              <a:gd name="connsiteY5" fmla="*/ 4977 h 10000"/>
              <a:gd name="connsiteX0" fmla="*/ 0 w 10000"/>
              <a:gd name="connsiteY0" fmla="*/ 4977 h 10000"/>
              <a:gd name="connsiteX1" fmla="*/ 2181 w 10000"/>
              <a:gd name="connsiteY1" fmla="*/ 0 h 10000"/>
              <a:gd name="connsiteX2" fmla="*/ 10000 w 10000"/>
              <a:gd name="connsiteY2" fmla="*/ 0 h 10000"/>
              <a:gd name="connsiteX3" fmla="*/ 10000 w 10000"/>
              <a:gd name="connsiteY3" fmla="*/ 9996 h 10000"/>
              <a:gd name="connsiteX4" fmla="*/ 2468 w 10000"/>
              <a:gd name="connsiteY4" fmla="*/ 10000 h 10000"/>
              <a:gd name="connsiteX5" fmla="*/ 0 w 10000"/>
              <a:gd name="connsiteY5" fmla="*/ 4977 h 10000"/>
              <a:gd name="connsiteX0" fmla="*/ 0 w 10000"/>
              <a:gd name="connsiteY0" fmla="*/ 4977 h 9996"/>
              <a:gd name="connsiteX1" fmla="*/ 2181 w 10000"/>
              <a:gd name="connsiteY1" fmla="*/ 0 h 9996"/>
              <a:gd name="connsiteX2" fmla="*/ 10000 w 10000"/>
              <a:gd name="connsiteY2" fmla="*/ 0 h 9996"/>
              <a:gd name="connsiteX3" fmla="*/ 10000 w 10000"/>
              <a:gd name="connsiteY3" fmla="*/ 9996 h 9996"/>
              <a:gd name="connsiteX4" fmla="*/ 4418 w 10000"/>
              <a:gd name="connsiteY4" fmla="*/ 9991 h 9996"/>
              <a:gd name="connsiteX5" fmla="*/ 0 w 10000"/>
              <a:gd name="connsiteY5" fmla="*/ 4977 h 9996"/>
              <a:gd name="connsiteX0" fmla="*/ 0 w 10000"/>
              <a:gd name="connsiteY0" fmla="*/ 4979 h 10004"/>
              <a:gd name="connsiteX1" fmla="*/ 2181 w 10000"/>
              <a:gd name="connsiteY1" fmla="*/ 0 h 10004"/>
              <a:gd name="connsiteX2" fmla="*/ 10000 w 10000"/>
              <a:gd name="connsiteY2" fmla="*/ 0 h 10004"/>
              <a:gd name="connsiteX3" fmla="*/ 10000 w 10000"/>
              <a:gd name="connsiteY3" fmla="*/ 10000 h 10004"/>
              <a:gd name="connsiteX4" fmla="*/ 2561 w 10000"/>
              <a:gd name="connsiteY4" fmla="*/ 10004 h 10004"/>
              <a:gd name="connsiteX5" fmla="*/ 0 w 10000"/>
              <a:gd name="connsiteY5" fmla="*/ 4979 h 10004"/>
              <a:gd name="connsiteX0" fmla="*/ 0 w 10000"/>
              <a:gd name="connsiteY0" fmla="*/ 4979 h 10004"/>
              <a:gd name="connsiteX1" fmla="*/ 2831 w 10000"/>
              <a:gd name="connsiteY1" fmla="*/ 0 h 10004"/>
              <a:gd name="connsiteX2" fmla="*/ 10000 w 10000"/>
              <a:gd name="connsiteY2" fmla="*/ 0 h 10004"/>
              <a:gd name="connsiteX3" fmla="*/ 10000 w 10000"/>
              <a:gd name="connsiteY3" fmla="*/ 10000 h 10004"/>
              <a:gd name="connsiteX4" fmla="*/ 2561 w 10000"/>
              <a:gd name="connsiteY4" fmla="*/ 10004 h 10004"/>
              <a:gd name="connsiteX5" fmla="*/ 0 w 10000"/>
              <a:gd name="connsiteY5" fmla="*/ 4979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4">
                <a:moveTo>
                  <a:pt x="0" y="4979"/>
                </a:moveTo>
                <a:lnTo>
                  <a:pt x="2831" y="0"/>
                </a:lnTo>
                <a:lnTo>
                  <a:pt x="10000" y="0"/>
                </a:lnTo>
                <a:lnTo>
                  <a:pt x="10000" y="10000"/>
                </a:lnTo>
                <a:lnTo>
                  <a:pt x="2561" y="10004"/>
                </a:lnTo>
                <a:lnTo>
                  <a:pt x="0" y="4979"/>
                </a:lnTo>
                <a:close/>
              </a:path>
            </a:pathLst>
          </a:custGeom>
          <a:gradFill>
            <a:gsLst>
              <a:gs pos="0">
                <a:srgbClr val="323399"/>
              </a:gs>
              <a:gs pos="100000">
                <a:srgbClr val="3266CC"/>
              </a:gs>
            </a:gsLst>
            <a:lin ang="0" scaled="0"/>
          </a:gradFill>
          <a:ln>
            <a:noFill/>
          </a:ln>
          <a:effectLst>
            <a:outerShdw dist="101600" dir="5400000" algn="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ED39880A-91A7-EC4E-87B8-F10F8E7FE08A}"/>
              </a:ext>
            </a:extLst>
          </p:cNvPr>
          <p:cNvSpPr txBox="1">
            <a:spLocks/>
          </p:cNvSpPr>
          <p:nvPr userDrawn="1"/>
        </p:nvSpPr>
        <p:spPr>
          <a:xfrm>
            <a:off x="766648" y="4848214"/>
            <a:ext cx="2971800" cy="209331"/>
          </a:xfrm>
          <a:prstGeom prst="rect">
            <a:avLst/>
          </a:prstGeom>
        </p:spPr>
        <p:txBody>
          <a:bodyPr anchor="b"/>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lnSpc>
                <a:spcPts val="2250"/>
              </a:lnSpc>
              <a:spcBef>
                <a:spcPts val="0"/>
              </a:spcBef>
            </a:pPr>
            <a:r>
              <a:rPr lang="en-US" sz="900" spc="-50" dirty="0">
                <a:solidFill>
                  <a:schemeClr val="tx1">
                    <a:lumMod val="50000"/>
                    <a:lumOff val="50000"/>
                  </a:schemeClr>
                </a:solidFill>
                <a:effectLst/>
                <a:latin typeface="Franklin Gothic Book" charset="0"/>
                <a:ea typeface="Franklin Gothic Book" charset="0"/>
                <a:cs typeface="Franklin Gothic Book" charset="0"/>
              </a:rPr>
              <a:t>Treating Patients </a:t>
            </a:r>
            <a:r>
              <a:rPr lang="en-US" sz="700" spc="-50" dirty="0">
                <a:solidFill>
                  <a:schemeClr val="tx1">
                    <a:lumMod val="50000"/>
                    <a:lumOff val="50000"/>
                  </a:schemeClr>
                </a:solidFill>
                <a:effectLst/>
                <a:latin typeface="Franklin Gothic Book" charset="0"/>
                <a:ea typeface="Franklin Gothic Book" charset="0"/>
                <a:cs typeface="Franklin Gothic Book" charset="0"/>
              </a:rPr>
              <a:t>with</a:t>
            </a:r>
            <a:r>
              <a:rPr lang="en-US" sz="900" spc="-50" dirty="0">
                <a:solidFill>
                  <a:schemeClr val="tx1">
                    <a:lumMod val="50000"/>
                    <a:lumOff val="50000"/>
                  </a:schemeClr>
                </a:solidFill>
                <a:effectLst/>
                <a:latin typeface="Franklin Gothic Book" charset="0"/>
                <a:ea typeface="Franklin Gothic Book" charset="0"/>
                <a:cs typeface="Franklin Gothic Book" charset="0"/>
              </a:rPr>
              <a:t> Lumbar Degenerative Disc Disease (DDD)</a:t>
            </a:r>
          </a:p>
        </p:txBody>
      </p:sp>
      <p:sp>
        <p:nvSpPr>
          <p:cNvPr id="11" name="Slide Number Placeholder 8">
            <a:extLst>
              <a:ext uri="{FF2B5EF4-FFF2-40B4-BE49-F238E27FC236}">
                <a16:creationId xmlns:a16="http://schemas.microsoft.com/office/drawing/2014/main" id="{1CE70FB1-456C-E342-A0A1-8EDBCFBF451B}"/>
              </a:ext>
            </a:extLst>
          </p:cNvPr>
          <p:cNvSpPr txBox="1">
            <a:spLocks/>
          </p:cNvSpPr>
          <p:nvPr userDrawn="1"/>
        </p:nvSpPr>
        <p:spPr>
          <a:xfrm>
            <a:off x="300152" y="4851057"/>
            <a:ext cx="466496" cy="222071"/>
          </a:xfrm>
          <a:prstGeom prst="rect">
            <a:avLst/>
          </a:prstGeom>
        </p:spPr>
        <p:txBody>
          <a:bodyPr anchor="ctr"/>
          <a:lstStyle>
            <a:defPPr>
              <a:defRPr lang="en-US"/>
            </a:defPPr>
            <a:lvl1pPr marL="0" algn="l" defTabSz="914400" rtl="0" eaLnBrk="1" latinLnBrk="0" hangingPunct="1">
              <a:defRPr sz="1800" b="1" i="0" kern="1200">
                <a:solidFill>
                  <a:schemeClr val="tx1">
                    <a:lumMod val="65000"/>
                    <a:lumOff val="35000"/>
                  </a:schemeClr>
                </a:solidFill>
                <a:latin typeface="Franklin Gothic Book" charset="0"/>
                <a:ea typeface="Franklin Gothic Book" charset="0"/>
                <a:cs typeface="Franklin Gothic Boo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9365F48-4EC2-4A32-8E10-E01C273F87BE}" type="slidenum">
              <a:rPr lang="en-US" sz="1100" smtClean="0">
                <a:solidFill>
                  <a:schemeClr val="tx1">
                    <a:lumMod val="50000"/>
                    <a:lumOff val="50000"/>
                  </a:schemeClr>
                </a:solidFill>
                <a:effectLst/>
              </a:rPr>
              <a:pPr algn="l"/>
              <a:t>‹#›</a:t>
            </a:fld>
            <a:endParaRPr lang="en-US" sz="1100" dirty="0">
              <a:solidFill>
                <a:schemeClr val="tx1">
                  <a:lumMod val="50000"/>
                  <a:lumOff val="50000"/>
                </a:schemeClr>
              </a:solidFill>
              <a:effectLst/>
            </a:endParaRPr>
          </a:p>
        </p:txBody>
      </p:sp>
      <p:sp>
        <p:nvSpPr>
          <p:cNvPr id="12" name="Rectangle 4">
            <a:extLst>
              <a:ext uri="{FF2B5EF4-FFF2-40B4-BE49-F238E27FC236}">
                <a16:creationId xmlns:a16="http://schemas.microsoft.com/office/drawing/2014/main" id="{29871AEE-BA70-4C4A-BA30-B7F293963700}"/>
              </a:ext>
            </a:extLst>
          </p:cNvPr>
          <p:cNvSpPr/>
          <p:nvPr userDrawn="1"/>
        </p:nvSpPr>
        <p:spPr>
          <a:xfrm flipH="1">
            <a:off x="0" y="4848214"/>
            <a:ext cx="304800" cy="209331"/>
          </a:xfrm>
          <a:custGeom>
            <a:avLst/>
            <a:gdLst>
              <a:gd name="connsiteX0" fmla="*/ 0 w 219304"/>
              <a:gd name="connsiteY0" fmla="*/ 0 h 209331"/>
              <a:gd name="connsiteX1" fmla="*/ 219304 w 219304"/>
              <a:gd name="connsiteY1" fmla="*/ 0 h 209331"/>
              <a:gd name="connsiteX2" fmla="*/ 219304 w 219304"/>
              <a:gd name="connsiteY2" fmla="*/ 209331 h 209331"/>
              <a:gd name="connsiteX3" fmla="*/ 0 w 219304"/>
              <a:gd name="connsiteY3" fmla="*/ 209331 h 209331"/>
              <a:gd name="connsiteX4" fmla="*/ 0 w 219304"/>
              <a:gd name="connsiteY4" fmla="*/ 0 h 209331"/>
              <a:gd name="connsiteX0" fmla="*/ 0 w 219304"/>
              <a:gd name="connsiteY0" fmla="*/ 0 h 209331"/>
              <a:gd name="connsiteX1" fmla="*/ 219304 w 219304"/>
              <a:gd name="connsiteY1" fmla="*/ 0 h 209331"/>
              <a:gd name="connsiteX2" fmla="*/ 219304 w 219304"/>
              <a:gd name="connsiteY2" fmla="*/ 209331 h 209331"/>
              <a:gd name="connsiteX3" fmla="*/ 32084 w 219304"/>
              <a:gd name="connsiteY3" fmla="*/ 205320 h 209331"/>
              <a:gd name="connsiteX4" fmla="*/ 0 w 219304"/>
              <a:gd name="connsiteY4" fmla="*/ 0 h 209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304" h="209331">
                <a:moveTo>
                  <a:pt x="0" y="0"/>
                </a:moveTo>
                <a:lnTo>
                  <a:pt x="219304" y="0"/>
                </a:lnTo>
                <a:lnTo>
                  <a:pt x="219304" y="209331"/>
                </a:lnTo>
                <a:lnTo>
                  <a:pt x="32084" y="205320"/>
                </a:lnTo>
                <a:lnTo>
                  <a:pt x="0" y="0"/>
                </a:lnTo>
                <a:close/>
              </a:path>
            </a:pathLst>
          </a:custGeom>
          <a:solidFill>
            <a:srgbClr val="32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02700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23622"/>
            <a:ext cx="8772297" cy="628650"/>
          </a:xfrm>
          <a:prstGeom prst="rect">
            <a:avLst/>
          </a:prstGeom>
        </p:spPr>
        <p:txBody>
          <a:bodyPr anchor="ctr" anchorCtr="0"/>
          <a:lstStyle>
            <a:lvl1pPr>
              <a:defRPr sz="3000" b="0" i="0" spc="-38" baseline="0">
                <a:solidFill>
                  <a:schemeClr val="bg1"/>
                </a:solidFill>
                <a:latin typeface="Franklin Gothic Medium" charset="0"/>
                <a:ea typeface="Franklin Gothic Medium" charset="0"/>
                <a:cs typeface="Franklin Gothic Medium" charset="0"/>
              </a:defRPr>
            </a:lvl1pPr>
          </a:lstStyle>
          <a:p>
            <a:r>
              <a:rPr lang="en-US" dirty="0"/>
              <a:t>Click to edit Master title style</a:t>
            </a:r>
          </a:p>
        </p:txBody>
      </p:sp>
      <p:sp>
        <p:nvSpPr>
          <p:cNvPr id="9" name="Rounded Rectangle 3">
            <a:extLst>
              <a:ext uri="{FF2B5EF4-FFF2-40B4-BE49-F238E27FC236}">
                <a16:creationId xmlns:a16="http://schemas.microsoft.com/office/drawing/2014/main" id="{9859D600-B841-0042-A33A-3905F37945E5}"/>
              </a:ext>
            </a:extLst>
          </p:cNvPr>
          <p:cNvSpPr/>
          <p:nvPr userDrawn="1"/>
        </p:nvSpPr>
        <p:spPr>
          <a:xfrm rot="5400000" flipH="1">
            <a:off x="4128442" y="-4128446"/>
            <a:ext cx="887114" cy="9144001"/>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2428"/>
              <a:gd name="connsiteY0" fmla="*/ 2277 h 10000"/>
              <a:gd name="connsiteX1" fmla="*/ 4428 w 12428"/>
              <a:gd name="connsiteY1" fmla="*/ 0 h 10000"/>
              <a:gd name="connsiteX2" fmla="*/ 12428 w 12428"/>
              <a:gd name="connsiteY2" fmla="*/ 0 h 10000"/>
              <a:gd name="connsiteX3" fmla="*/ 12428 w 12428"/>
              <a:gd name="connsiteY3" fmla="*/ 10000 h 10000"/>
              <a:gd name="connsiteX4" fmla="*/ 2428 w 12428"/>
              <a:gd name="connsiteY4" fmla="*/ 10000 h 10000"/>
              <a:gd name="connsiteX5" fmla="*/ 0 w 12428"/>
              <a:gd name="connsiteY5" fmla="*/ 2277 h 10000"/>
              <a:gd name="connsiteX0" fmla="*/ 0 w 12428"/>
              <a:gd name="connsiteY0" fmla="*/ 2277 h 10000"/>
              <a:gd name="connsiteX1" fmla="*/ 4428 w 12428"/>
              <a:gd name="connsiteY1" fmla="*/ 0 h 10000"/>
              <a:gd name="connsiteX2" fmla="*/ 12428 w 12428"/>
              <a:gd name="connsiteY2" fmla="*/ 0 h 10000"/>
              <a:gd name="connsiteX3" fmla="*/ 12428 w 12428"/>
              <a:gd name="connsiteY3" fmla="*/ 10000 h 10000"/>
              <a:gd name="connsiteX4" fmla="*/ 4717 w 12428"/>
              <a:gd name="connsiteY4" fmla="*/ 10000 h 10000"/>
              <a:gd name="connsiteX5" fmla="*/ 0 w 12428"/>
              <a:gd name="connsiteY5" fmla="*/ 2277 h 10000"/>
              <a:gd name="connsiteX0" fmla="*/ 0 w 11692"/>
              <a:gd name="connsiteY0" fmla="*/ 3423 h 10000"/>
              <a:gd name="connsiteX1" fmla="*/ 3692 w 11692"/>
              <a:gd name="connsiteY1" fmla="*/ 0 h 10000"/>
              <a:gd name="connsiteX2" fmla="*/ 11692 w 11692"/>
              <a:gd name="connsiteY2" fmla="*/ 0 h 10000"/>
              <a:gd name="connsiteX3" fmla="*/ 11692 w 11692"/>
              <a:gd name="connsiteY3" fmla="*/ 10000 h 10000"/>
              <a:gd name="connsiteX4" fmla="*/ 3981 w 11692"/>
              <a:gd name="connsiteY4" fmla="*/ 10000 h 10000"/>
              <a:gd name="connsiteX5" fmla="*/ 0 w 11692"/>
              <a:gd name="connsiteY5" fmla="*/ 3423 h 10000"/>
              <a:gd name="connsiteX0" fmla="*/ 0 w 11692"/>
              <a:gd name="connsiteY0" fmla="*/ 3423 h 10020"/>
              <a:gd name="connsiteX1" fmla="*/ 3692 w 11692"/>
              <a:gd name="connsiteY1" fmla="*/ 0 h 10020"/>
              <a:gd name="connsiteX2" fmla="*/ 11692 w 11692"/>
              <a:gd name="connsiteY2" fmla="*/ 0 h 10020"/>
              <a:gd name="connsiteX3" fmla="*/ 11692 w 11692"/>
              <a:gd name="connsiteY3" fmla="*/ 10000 h 10020"/>
              <a:gd name="connsiteX4" fmla="*/ 6429 w 11692"/>
              <a:gd name="connsiteY4" fmla="*/ 10020 h 10020"/>
              <a:gd name="connsiteX5" fmla="*/ 0 w 11692"/>
              <a:gd name="connsiteY5" fmla="*/ 3423 h 10020"/>
              <a:gd name="connsiteX0" fmla="*/ 0 w 9563"/>
              <a:gd name="connsiteY0" fmla="*/ 3818 h 10020"/>
              <a:gd name="connsiteX1" fmla="*/ 1563 w 9563"/>
              <a:gd name="connsiteY1" fmla="*/ 0 h 10020"/>
              <a:gd name="connsiteX2" fmla="*/ 9563 w 9563"/>
              <a:gd name="connsiteY2" fmla="*/ 0 h 10020"/>
              <a:gd name="connsiteX3" fmla="*/ 9563 w 9563"/>
              <a:gd name="connsiteY3" fmla="*/ 10000 h 10020"/>
              <a:gd name="connsiteX4" fmla="*/ 4300 w 9563"/>
              <a:gd name="connsiteY4" fmla="*/ 10020 h 10020"/>
              <a:gd name="connsiteX5" fmla="*/ 0 w 9563"/>
              <a:gd name="connsiteY5" fmla="*/ 3818 h 10020"/>
              <a:gd name="connsiteX0" fmla="*/ 0 w 11394"/>
              <a:gd name="connsiteY0" fmla="*/ 4934 h 10000"/>
              <a:gd name="connsiteX1" fmla="*/ 3028 w 11394"/>
              <a:gd name="connsiteY1" fmla="*/ 0 h 10000"/>
              <a:gd name="connsiteX2" fmla="*/ 11394 w 11394"/>
              <a:gd name="connsiteY2" fmla="*/ 0 h 10000"/>
              <a:gd name="connsiteX3" fmla="*/ 11394 w 11394"/>
              <a:gd name="connsiteY3" fmla="*/ 9980 h 10000"/>
              <a:gd name="connsiteX4" fmla="*/ 5890 w 11394"/>
              <a:gd name="connsiteY4" fmla="*/ 10000 h 10000"/>
              <a:gd name="connsiteX5" fmla="*/ 0 w 11394"/>
              <a:gd name="connsiteY5" fmla="*/ 4934 h 10000"/>
              <a:gd name="connsiteX0" fmla="*/ 0 w 11394"/>
              <a:gd name="connsiteY0" fmla="*/ 4934 h 10000"/>
              <a:gd name="connsiteX1" fmla="*/ 1738 w 11394"/>
              <a:gd name="connsiteY1" fmla="*/ 0 h 10000"/>
              <a:gd name="connsiteX2" fmla="*/ 11394 w 11394"/>
              <a:gd name="connsiteY2" fmla="*/ 0 h 10000"/>
              <a:gd name="connsiteX3" fmla="*/ 11394 w 11394"/>
              <a:gd name="connsiteY3" fmla="*/ 9980 h 10000"/>
              <a:gd name="connsiteX4" fmla="*/ 5890 w 11394"/>
              <a:gd name="connsiteY4" fmla="*/ 10000 h 10000"/>
              <a:gd name="connsiteX5" fmla="*/ 0 w 11394"/>
              <a:gd name="connsiteY5" fmla="*/ 4934 h 10000"/>
              <a:gd name="connsiteX0" fmla="*/ 0 w 10416"/>
              <a:gd name="connsiteY0" fmla="*/ 4954 h 10000"/>
              <a:gd name="connsiteX1" fmla="*/ 760 w 10416"/>
              <a:gd name="connsiteY1" fmla="*/ 0 h 10000"/>
              <a:gd name="connsiteX2" fmla="*/ 10416 w 10416"/>
              <a:gd name="connsiteY2" fmla="*/ 0 h 10000"/>
              <a:gd name="connsiteX3" fmla="*/ 10416 w 10416"/>
              <a:gd name="connsiteY3" fmla="*/ 9980 h 10000"/>
              <a:gd name="connsiteX4" fmla="*/ 4912 w 10416"/>
              <a:gd name="connsiteY4" fmla="*/ 10000 h 10000"/>
              <a:gd name="connsiteX5" fmla="*/ 0 w 10416"/>
              <a:gd name="connsiteY5" fmla="*/ 4954 h 10000"/>
              <a:gd name="connsiteX0" fmla="*/ 0 w 10687"/>
              <a:gd name="connsiteY0" fmla="*/ 4816 h 10000"/>
              <a:gd name="connsiteX1" fmla="*/ 1031 w 10687"/>
              <a:gd name="connsiteY1" fmla="*/ 0 h 10000"/>
              <a:gd name="connsiteX2" fmla="*/ 10687 w 10687"/>
              <a:gd name="connsiteY2" fmla="*/ 0 h 10000"/>
              <a:gd name="connsiteX3" fmla="*/ 10687 w 10687"/>
              <a:gd name="connsiteY3" fmla="*/ 9980 h 10000"/>
              <a:gd name="connsiteX4" fmla="*/ 5183 w 10687"/>
              <a:gd name="connsiteY4" fmla="*/ 10000 h 10000"/>
              <a:gd name="connsiteX5" fmla="*/ 0 w 10687"/>
              <a:gd name="connsiteY5" fmla="*/ 4816 h 10000"/>
              <a:gd name="connsiteX0" fmla="*/ 0 w 10687"/>
              <a:gd name="connsiteY0" fmla="*/ 4816 h 9984"/>
              <a:gd name="connsiteX1" fmla="*/ 1031 w 10687"/>
              <a:gd name="connsiteY1" fmla="*/ 0 h 9984"/>
              <a:gd name="connsiteX2" fmla="*/ 10687 w 10687"/>
              <a:gd name="connsiteY2" fmla="*/ 0 h 9984"/>
              <a:gd name="connsiteX3" fmla="*/ 10687 w 10687"/>
              <a:gd name="connsiteY3" fmla="*/ 9980 h 9984"/>
              <a:gd name="connsiteX4" fmla="*/ 2711 w 10687"/>
              <a:gd name="connsiteY4" fmla="*/ 9984 h 9984"/>
              <a:gd name="connsiteX5" fmla="*/ 0 w 10687"/>
              <a:gd name="connsiteY5" fmla="*/ 4816 h 9984"/>
              <a:gd name="connsiteX0" fmla="*/ 0 w 9908"/>
              <a:gd name="connsiteY0" fmla="*/ 4977 h 10000"/>
              <a:gd name="connsiteX1" fmla="*/ 873 w 9908"/>
              <a:gd name="connsiteY1" fmla="*/ 0 h 10000"/>
              <a:gd name="connsiteX2" fmla="*/ 9908 w 9908"/>
              <a:gd name="connsiteY2" fmla="*/ 0 h 10000"/>
              <a:gd name="connsiteX3" fmla="*/ 9908 w 9908"/>
              <a:gd name="connsiteY3" fmla="*/ 9996 h 10000"/>
              <a:gd name="connsiteX4" fmla="*/ 2445 w 9908"/>
              <a:gd name="connsiteY4" fmla="*/ 10000 h 10000"/>
              <a:gd name="connsiteX5" fmla="*/ 0 w 9908"/>
              <a:gd name="connsiteY5" fmla="*/ 4977 h 10000"/>
              <a:gd name="connsiteX0" fmla="*/ 0 w 10000"/>
              <a:gd name="connsiteY0" fmla="*/ 4977 h 10000"/>
              <a:gd name="connsiteX1" fmla="*/ 2181 w 10000"/>
              <a:gd name="connsiteY1" fmla="*/ 0 h 10000"/>
              <a:gd name="connsiteX2" fmla="*/ 10000 w 10000"/>
              <a:gd name="connsiteY2" fmla="*/ 0 h 10000"/>
              <a:gd name="connsiteX3" fmla="*/ 10000 w 10000"/>
              <a:gd name="connsiteY3" fmla="*/ 9996 h 10000"/>
              <a:gd name="connsiteX4" fmla="*/ 2468 w 10000"/>
              <a:gd name="connsiteY4" fmla="*/ 10000 h 10000"/>
              <a:gd name="connsiteX5" fmla="*/ 0 w 10000"/>
              <a:gd name="connsiteY5" fmla="*/ 4977 h 10000"/>
              <a:gd name="connsiteX0" fmla="*/ 0 w 10000"/>
              <a:gd name="connsiteY0" fmla="*/ 4977 h 9996"/>
              <a:gd name="connsiteX1" fmla="*/ 2181 w 10000"/>
              <a:gd name="connsiteY1" fmla="*/ 0 h 9996"/>
              <a:gd name="connsiteX2" fmla="*/ 10000 w 10000"/>
              <a:gd name="connsiteY2" fmla="*/ 0 h 9996"/>
              <a:gd name="connsiteX3" fmla="*/ 10000 w 10000"/>
              <a:gd name="connsiteY3" fmla="*/ 9996 h 9996"/>
              <a:gd name="connsiteX4" fmla="*/ 4418 w 10000"/>
              <a:gd name="connsiteY4" fmla="*/ 9991 h 9996"/>
              <a:gd name="connsiteX5" fmla="*/ 0 w 10000"/>
              <a:gd name="connsiteY5" fmla="*/ 4977 h 9996"/>
              <a:gd name="connsiteX0" fmla="*/ 0 w 10000"/>
              <a:gd name="connsiteY0" fmla="*/ 4979 h 10004"/>
              <a:gd name="connsiteX1" fmla="*/ 2181 w 10000"/>
              <a:gd name="connsiteY1" fmla="*/ 0 h 10004"/>
              <a:gd name="connsiteX2" fmla="*/ 10000 w 10000"/>
              <a:gd name="connsiteY2" fmla="*/ 0 h 10004"/>
              <a:gd name="connsiteX3" fmla="*/ 10000 w 10000"/>
              <a:gd name="connsiteY3" fmla="*/ 10000 h 10004"/>
              <a:gd name="connsiteX4" fmla="*/ 2561 w 10000"/>
              <a:gd name="connsiteY4" fmla="*/ 10004 h 10004"/>
              <a:gd name="connsiteX5" fmla="*/ 0 w 10000"/>
              <a:gd name="connsiteY5" fmla="*/ 4979 h 10004"/>
              <a:gd name="connsiteX0" fmla="*/ 0 w 10000"/>
              <a:gd name="connsiteY0" fmla="*/ 4979 h 10004"/>
              <a:gd name="connsiteX1" fmla="*/ 2831 w 10000"/>
              <a:gd name="connsiteY1" fmla="*/ 0 h 10004"/>
              <a:gd name="connsiteX2" fmla="*/ 10000 w 10000"/>
              <a:gd name="connsiteY2" fmla="*/ 0 h 10004"/>
              <a:gd name="connsiteX3" fmla="*/ 10000 w 10000"/>
              <a:gd name="connsiteY3" fmla="*/ 10000 h 10004"/>
              <a:gd name="connsiteX4" fmla="*/ 2561 w 10000"/>
              <a:gd name="connsiteY4" fmla="*/ 10004 h 10004"/>
              <a:gd name="connsiteX5" fmla="*/ 0 w 10000"/>
              <a:gd name="connsiteY5" fmla="*/ 4979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4">
                <a:moveTo>
                  <a:pt x="0" y="4979"/>
                </a:moveTo>
                <a:lnTo>
                  <a:pt x="2831" y="0"/>
                </a:lnTo>
                <a:lnTo>
                  <a:pt x="10000" y="0"/>
                </a:lnTo>
                <a:lnTo>
                  <a:pt x="10000" y="10000"/>
                </a:lnTo>
                <a:lnTo>
                  <a:pt x="2561" y="10004"/>
                </a:lnTo>
                <a:lnTo>
                  <a:pt x="0" y="4979"/>
                </a:lnTo>
                <a:close/>
              </a:path>
            </a:pathLst>
          </a:custGeom>
          <a:gradFill>
            <a:gsLst>
              <a:gs pos="0">
                <a:srgbClr val="FE9865"/>
              </a:gs>
              <a:gs pos="99000">
                <a:srgbClr val="FF6666"/>
              </a:gs>
            </a:gsLst>
            <a:lin ang="5400000" scaled="0"/>
          </a:gradFill>
          <a:ln>
            <a:noFill/>
          </a:ln>
          <a:effectLst>
            <a:outerShdw dist="88900" dir="5400000" algn="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0" name="Subtitle 2">
            <a:extLst>
              <a:ext uri="{FF2B5EF4-FFF2-40B4-BE49-F238E27FC236}">
                <a16:creationId xmlns:a16="http://schemas.microsoft.com/office/drawing/2014/main" id="{ED39880A-91A7-EC4E-87B8-F10F8E7FE08A}"/>
              </a:ext>
            </a:extLst>
          </p:cNvPr>
          <p:cNvSpPr txBox="1">
            <a:spLocks/>
          </p:cNvSpPr>
          <p:nvPr userDrawn="1"/>
        </p:nvSpPr>
        <p:spPr>
          <a:xfrm>
            <a:off x="766648" y="4848214"/>
            <a:ext cx="2971800" cy="209331"/>
          </a:xfrm>
          <a:prstGeom prst="rect">
            <a:avLst/>
          </a:prstGeom>
        </p:spPr>
        <p:txBody>
          <a:bodyPr anchor="b"/>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lnSpc>
                <a:spcPts val="2250"/>
              </a:lnSpc>
              <a:spcBef>
                <a:spcPts val="0"/>
              </a:spcBef>
            </a:pPr>
            <a:r>
              <a:rPr lang="en-US" sz="900" spc="-50" dirty="0">
                <a:solidFill>
                  <a:schemeClr val="tx1">
                    <a:lumMod val="50000"/>
                    <a:lumOff val="50000"/>
                  </a:schemeClr>
                </a:solidFill>
                <a:effectLst/>
                <a:latin typeface="Franklin Gothic Book" charset="0"/>
                <a:ea typeface="Franklin Gothic Book" charset="0"/>
                <a:cs typeface="Franklin Gothic Book" charset="0"/>
              </a:rPr>
              <a:t>Treating Patients </a:t>
            </a:r>
            <a:r>
              <a:rPr lang="en-US" sz="700" spc="-50" dirty="0">
                <a:solidFill>
                  <a:schemeClr val="tx1">
                    <a:lumMod val="50000"/>
                    <a:lumOff val="50000"/>
                  </a:schemeClr>
                </a:solidFill>
                <a:effectLst/>
                <a:latin typeface="Franklin Gothic Book" charset="0"/>
                <a:ea typeface="Franklin Gothic Book" charset="0"/>
                <a:cs typeface="Franklin Gothic Book" charset="0"/>
              </a:rPr>
              <a:t>with</a:t>
            </a:r>
            <a:r>
              <a:rPr lang="en-US" sz="900" spc="-50" dirty="0">
                <a:solidFill>
                  <a:schemeClr val="tx1">
                    <a:lumMod val="50000"/>
                    <a:lumOff val="50000"/>
                  </a:schemeClr>
                </a:solidFill>
                <a:effectLst/>
                <a:latin typeface="Franklin Gothic Book" charset="0"/>
                <a:ea typeface="Franklin Gothic Book" charset="0"/>
                <a:cs typeface="Franklin Gothic Book" charset="0"/>
              </a:rPr>
              <a:t> Lumbar Degenerative Disc Disease (DDD)</a:t>
            </a:r>
          </a:p>
        </p:txBody>
      </p:sp>
      <p:sp>
        <p:nvSpPr>
          <p:cNvPr id="11" name="Slide Number Placeholder 8">
            <a:extLst>
              <a:ext uri="{FF2B5EF4-FFF2-40B4-BE49-F238E27FC236}">
                <a16:creationId xmlns:a16="http://schemas.microsoft.com/office/drawing/2014/main" id="{1CE70FB1-456C-E342-A0A1-8EDBCFBF451B}"/>
              </a:ext>
            </a:extLst>
          </p:cNvPr>
          <p:cNvSpPr txBox="1">
            <a:spLocks/>
          </p:cNvSpPr>
          <p:nvPr userDrawn="1"/>
        </p:nvSpPr>
        <p:spPr>
          <a:xfrm>
            <a:off x="300152" y="4851057"/>
            <a:ext cx="466496" cy="222071"/>
          </a:xfrm>
          <a:prstGeom prst="rect">
            <a:avLst/>
          </a:prstGeom>
        </p:spPr>
        <p:txBody>
          <a:bodyPr anchor="ctr"/>
          <a:lstStyle>
            <a:defPPr>
              <a:defRPr lang="en-US"/>
            </a:defPPr>
            <a:lvl1pPr marL="0" algn="l" defTabSz="914400" rtl="0" eaLnBrk="1" latinLnBrk="0" hangingPunct="1">
              <a:defRPr sz="1800" b="1" i="0" kern="1200">
                <a:solidFill>
                  <a:schemeClr val="tx1">
                    <a:lumMod val="65000"/>
                    <a:lumOff val="35000"/>
                  </a:schemeClr>
                </a:solidFill>
                <a:latin typeface="Franklin Gothic Book" charset="0"/>
                <a:ea typeface="Franklin Gothic Book" charset="0"/>
                <a:cs typeface="Franklin Gothic Boo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9365F48-4EC2-4A32-8E10-E01C273F87BE}" type="slidenum">
              <a:rPr lang="en-US" sz="1100" smtClean="0">
                <a:solidFill>
                  <a:schemeClr val="tx1">
                    <a:lumMod val="50000"/>
                    <a:lumOff val="50000"/>
                  </a:schemeClr>
                </a:solidFill>
                <a:effectLst/>
              </a:rPr>
              <a:pPr algn="l"/>
              <a:t>‹#›</a:t>
            </a:fld>
            <a:endParaRPr lang="en-US" sz="1100" dirty="0">
              <a:solidFill>
                <a:schemeClr val="tx1">
                  <a:lumMod val="50000"/>
                  <a:lumOff val="50000"/>
                </a:schemeClr>
              </a:solidFill>
              <a:effectLst/>
            </a:endParaRPr>
          </a:p>
        </p:txBody>
      </p:sp>
      <p:sp>
        <p:nvSpPr>
          <p:cNvPr id="12" name="Rectangle 4">
            <a:extLst>
              <a:ext uri="{FF2B5EF4-FFF2-40B4-BE49-F238E27FC236}">
                <a16:creationId xmlns:a16="http://schemas.microsoft.com/office/drawing/2014/main" id="{29871AEE-BA70-4C4A-BA30-B7F293963700}"/>
              </a:ext>
            </a:extLst>
          </p:cNvPr>
          <p:cNvSpPr/>
          <p:nvPr userDrawn="1"/>
        </p:nvSpPr>
        <p:spPr>
          <a:xfrm flipH="1">
            <a:off x="0" y="4848214"/>
            <a:ext cx="304800" cy="209331"/>
          </a:xfrm>
          <a:custGeom>
            <a:avLst/>
            <a:gdLst>
              <a:gd name="connsiteX0" fmla="*/ 0 w 219304"/>
              <a:gd name="connsiteY0" fmla="*/ 0 h 209331"/>
              <a:gd name="connsiteX1" fmla="*/ 219304 w 219304"/>
              <a:gd name="connsiteY1" fmla="*/ 0 h 209331"/>
              <a:gd name="connsiteX2" fmla="*/ 219304 w 219304"/>
              <a:gd name="connsiteY2" fmla="*/ 209331 h 209331"/>
              <a:gd name="connsiteX3" fmla="*/ 0 w 219304"/>
              <a:gd name="connsiteY3" fmla="*/ 209331 h 209331"/>
              <a:gd name="connsiteX4" fmla="*/ 0 w 219304"/>
              <a:gd name="connsiteY4" fmla="*/ 0 h 209331"/>
              <a:gd name="connsiteX0" fmla="*/ 0 w 219304"/>
              <a:gd name="connsiteY0" fmla="*/ 0 h 209331"/>
              <a:gd name="connsiteX1" fmla="*/ 219304 w 219304"/>
              <a:gd name="connsiteY1" fmla="*/ 0 h 209331"/>
              <a:gd name="connsiteX2" fmla="*/ 219304 w 219304"/>
              <a:gd name="connsiteY2" fmla="*/ 209331 h 209331"/>
              <a:gd name="connsiteX3" fmla="*/ 32084 w 219304"/>
              <a:gd name="connsiteY3" fmla="*/ 205320 h 209331"/>
              <a:gd name="connsiteX4" fmla="*/ 0 w 219304"/>
              <a:gd name="connsiteY4" fmla="*/ 0 h 209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304" h="209331">
                <a:moveTo>
                  <a:pt x="0" y="0"/>
                </a:moveTo>
                <a:lnTo>
                  <a:pt x="219304" y="0"/>
                </a:lnTo>
                <a:lnTo>
                  <a:pt x="219304" y="209331"/>
                </a:lnTo>
                <a:lnTo>
                  <a:pt x="32084" y="205320"/>
                </a:lnTo>
                <a:lnTo>
                  <a:pt x="0" y="0"/>
                </a:lnTo>
                <a:close/>
              </a:path>
            </a:pathLst>
          </a:custGeom>
          <a:solidFill>
            <a:srgbClr val="FF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8568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3"/>
            <a:ext cx="2133600" cy="273844"/>
          </a:xfrm>
          <a:prstGeom prst="rect">
            <a:avLst/>
          </a:prstGeom>
        </p:spPr>
        <p:txBody>
          <a:bodyPr/>
          <a:lstStyle/>
          <a:p>
            <a:endParaRPr lang="en-US"/>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39365F48-4EC2-4A32-8E10-E01C273F87BE}" type="slidenum">
              <a:rPr lang="en-US" smtClean="0"/>
              <a:t>‹#›</a:t>
            </a:fld>
            <a:endParaRPr lang="en-US"/>
          </a:p>
        </p:txBody>
      </p:sp>
    </p:spTree>
    <p:extLst>
      <p:ext uri="{BB962C8B-B14F-4D97-AF65-F5344CB8AC3E}">
        <p14:creationId xmlns:p14="http://schemas.microsoft.com/office/powerpoint/2010/main" val="3801644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85800" y="1485900"/>
            <a:ext cx="3810000" cy="30861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485900"/>
            <a:ext cx="3810000" cy="3086100"/>
          </a:xfrm>
          <a:prstGeom prst="rect">
            <a:avLst/>
          </a:prstGeom>
        </p:spPr>
        <p:txBody>
          <a:bodyPr rtlCol="0">
            <a:normAutofit/>
          </a:bodyPr>
          <a:lstStyle/>
          <a:p>
            <a:pPr lvl="0"/>
            <a:endParaRPr lang="en-US" noProof="0"/>
          </a:p>
        </p:txBody>
      </p:sp>
      <p:sp>
        <p:nvSpPr>
          <p:cNvPr id="5" name="Date Placeholder 4"/>
          <p:cNvSpPr>
            <a:spLocks noGrp="1"/>
          </p:cNvSpPr>
          <p:nvPr>
            <p:ph type="dt" sz="half" idx="10"/>
          </p:nvPr>
        </p:nvSpPr>
        <p:spPr>
          <a:xfrm>
            <a:off x="6477000" y="57150"/>
            <a:ext cx="2514600" cy="216694"/>
          </a:xfrm>
          <a:prstGeom prst="rect">
            <a:avLst/>
          </a:prstGeo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4686300"/>
            <a:ext cx="2895600" cy="342900"/>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4686300"/>
            <a:ext cx="1905000" cy="342900"/>
          </a:xfrm>
          <a:prstGeom prst="rect">
            <a:avLst/>
          </a:prstGeom>
        </p:spPr>
        <p:txBody>
          <a:bodyPr/>
          <a:lstStyle>
            <a:lvl1pPr>
              <a:defRPr/>
            </a:lvl1pPr>
          </a:lstStyle>
          <a:p>
            <a:pPr>
              <a:defRPr/>
            </a:pPr>
            <a:fld id="{52582A3B-CDA0-4586-A857-19AE299CA922}" type="slidenum">
              <a:rPr lang="en-US"/>
              <a:pPr>
                <a:defRPr/>
              </a:pPr>
              <a:t>‹#›</a:t>
            </a:fld>
            <a:endParaRPr lang="en-US"/>
          </a:p>
        </p:txBody>
      </p:sp>
    </p:spTree>
    <p:extLst>
      <p:ext uri="{BB962C8B-B14F-4D97-AF65-F5344CB8AC3E}">
        <p14:creationId xmlns:p14="http://schemas.microsoft.com/office/powerpoint/2010/main" val="2575272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Text and Clip Art">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F5575ADA-2928-1948-9A97-4DA8F723355D}"/>
              </a:ext>
            </a:extLst>
          </p:cNvPr>
          <p:cNvSpPr/>
          <p:nvPr userDrawn="1"/>
        </p:nvSpPr>
        <p:spPr>
          <a:xfrm flipH="1">
            <a:off x="5334000" y="-8753"/>
            <a:ext cx="3429000" cy="5156887"/>
          </a:xfrm>
          <a:custGeom>
            <a:avLst/>
            <a:gdLst>
              <a:gd name="connsiteX0" fmla="*/ 0 w 1474573"/>
              <a:gd name="connsiteY0" fmla="*/ 32952 h 5148649"/>
              <a:gd name="connsiteX1" fmla="*/ 0 w 1474573"/>
              <a:gd name="connsiteY1" fmla="*/ 5148649 h 5148649"/>
              <a:gd name="connsiteX2" fmla="*/ 123567 w 1474573"/>
              <a:gd name="connsiteY2" fmla="*/ 5148649 h 5148649"/>
              <a:gd name="connsiteX3" fmla="*/ 1474573 w 1474573"/>
              <a:gd name="connsiteY3" fmla="*/ 5148649 h 5148649"/>
              <a:gd name="connsiteX4" fmla="*/ 1474573 w 1474573"/>
              <a:gd name="connsiteY4" fmla="*/ 0 h 5148649"/>
              <a:gd name="connsiteX5" fmla="*/ 0 w 1474573"/>
              <a:gd name="connsiteY5" fmla="*/ 32952 h 5148649"/>
              <a:gd name="connsiteX0" fmla="*/ 0 w 1474573"/>
              <a:gd name="connsiteY0" fmla="*/ 16476 h 5148649"/>
              <a:gd name="connsiteX1" fmla="*/ 0 w 1474573"/>
              <a:gd name="connsiteY1" fmla="*/ 5148649 h 5148649"/>
              <a:gd name="connsiteX2" fmla="*/ 123567 w 1474573"/>
              <a:gd name="connsiteY2" fmla="*/ 5148649 h 5148649"/>
              <a:gd name="connsiteX3" fmla="*/ 1474573 w 1474573"/>
              <a:gd name="connsiteY3" fmla="*/ 5148649 h 5148649"/>
              <a:gd name="connsiteX4" fmla="*/ 1474573 w 1474573"/>
              <a:gd name="connsiteY4" fmla="*/ 0 h 5148649"/>
              <a:gd name="connsiteX5" fmla="*/ 0 w 1474573"/>
              <a:gd name="connsiteY5" fmla="*/ 16476 h 5148649"/>
              <a:gd name="connsiteX0" fmla="*/ 16154 w 1498965"/>
              <a:gd name="connsiteY0" fmla="*/ 16476 h 5165125"/>
              <a:gd name="connsiteX1" fmla="*/ 16154 w 1498965"/>
              <a:gd name="connsiteY1" fmla="*/ 5148649 h 5165125"/>
              <a:gd name="connsiteX2" fmla="*/ 139721 w 1498965"/>
              <a:gd name="connsiteY2" fmla="*/ 5148649 h 5165125"/>
              <a:gd name="connsiteX3" fmla="*/ 1498965 w 1498965"/>
              <a:gd name="connsiteY3" fmla="*/ 5165125 h 5165125"/>
              <a:gd name="connsiteX4" fmla="*/ 1490727 w 1498965"/>
              <a:gd name="connsiteY4" fmla="*/ 0 h 5165125"/>
              <a:gd name="connsiteX5" fmla="*/ 16154 w 1498965"/>
              <a:gd name="connsiteY5" fmla="*/ 16476 h 5165125"/>
              <a:gd name="connsiteX0" fmla="*/ 0 w 1482811"/>
              <a:gd name="connsiteY0" fmla="*/ 16476 h 5321643"/>
              <a:gd name="connsiteX1" fmla="*/ 0 w 1482811"/>
              <a:gd name="connsiteY1" fmla="*/ 5148649 h 5321643"/>
              <a:gd name="connsiteX2" fmla="*/ 403653 w 1482811"/>
              <a:gd name="connsiteY2" fmla="*/ 5321643 h 5321643"/>
              <a:gd name="connsiteX3" fmla="*/ 1482811 w 1482811"/>
              <a:gd name="connsiteY3" fmla="*/ 5165125 h 5321643"/>
              <a:gd name="connsiteX4" fmla="*/ 1474573 w 1482811"/>
              <a:gd name="connsiteY4" fmla="*/ 0 h 5321643"/>
              <a:gd name="connsiteX5" fmla="*/ 0 w 1482811"/>
              <a:gd name="connsiteY5" fmla="*/ 16476 h 5321643"/>
              <a:gd name="connsiteX0" fmla="*/ 0 w 1482811"/>
              <a:gd name="connsiteY0" fmla="*/ 16476 h 5800527"/>
              <a:gd name="connsiteX1" fmla="*/ 0 w 1482811"/>
              <a:gd name="connsiteY1" fmla="*/ 5148649 h 5800527"/>
              <a:gd name="connsiteX2" fmla="*/ 1482811 w 1482811"/>
              <a:gd name="connsiteY2" fmla="*/ 5165125 h 5800527"/>
              <a:gd name="connsiteX3" fmla="*/ 1474573 w 1482811"/>
              <a:gd name="connsiteY3" fmla="*/ 0 h 5800527"/>
              <a:gd name="connsiteX4" fmla="*/ 0 w 1482811"/>
              <a:gd name="connsiteY4" fmla="*/ 16476 h 5800527"/>
              <a:gd name="connsiteX0" fmla="*/ 0 w 1482811"/>
              <a:gd name="connsiteY0" fmla="*/ 16476 h 5544083"/>
              <a:gd name="connsiteX1" fmla="*/ 0 w 1482811"/>
              <a:gd name="connsiteY1" fmla="*/ 5148649 h 5544083"/>
              <a:gd name="connsiteX2" fmla="*/ 1482811 w 1482811"/>
              <a:gd name="connsiteY2" fmla="*/ 5165125 h 5544083"/>
              <a:gd name="connsiteX3" fmla="*/ 1474573 w 1482811"/>
              <a:gd name="connsiteY3" fmla="*/ 0 h 5544083"/>
              <a:gd name="connsiteX4" fmla="*/ 0 w 1482811"/>
              <a:gd name="connsiteY4" fmla="*/ 16476 h 5544083"/>
              <a:gd name="connsiteX0" fmla="*/ 0 w 1482811"/>
              <a:gd name="connsiteY0" fmla="*/ 16476 h 5165125"/>
              <a:gd name="connsiteX1" fmla="*/ 0 w 1482811"/>
              <a:gd name="connsiteY1" fmla="*/ 5148649 h 5165125"/>
              <a:gd name="connsiteX2" fmla="*/ 1482811 w 1482811"/>
              <a:gd name="connsiteY2" fmla="*/ 5165125 h 5165125"/>
              <a:gd name="connsiteX3" fmla="*/ 1474573 w 1482811"/>
              <a:gd name="connsiteY3" fmla="*/ 0 h 5165125"/>
              <a:gd name="connsiteX4" fmla="*/ 0 w 1482811"/>
              <a:gd name="connsiteY4" fmla="*/ 16476 h 5165125"/>
              <a:gd name="connsiteX0" fmla="*/ 8238 w 1482811"/>
              <a:gd name="connsiteY0" fmla="*/ 8238 h 5165125"/>
              <a:gd name="connsiteX1" fmla="*/ 0 w 1482811"/>
              <a:gd name="connsiteY1" fmla="*/ 5148649 h 5165125"/>
              <a:gd name="connsiteX2" fmla="*/ 1482811 w 1482811"/>
              <a:gd name="connsiteY2" fmla="*/ 5165125 h 5165125"/>
              <a:gd name="connsiteX3" fmla="*/ 1474573 w 1482811"/>
              <a:gd name="connsiteY3" fmla="*/ 0 h 5165125"/>
              <a:gd name="connsiteX4" fmla="*/ 8238 w 1482811"/>
              <a:gd name="connsiteY4" fmla="*/ 8238 h 5165125"/>
              <a:gd name="connsiteX0" fmla="*/ 8238 w 1493108"/>
              <a:gd name="connsiteY0" fmla="*/ 8238 h 5165125"/>
              <a:gd name="connsiteX1" fmla="*/ 0 w 1493108"/>
              <a:gd name="connsiteY1" fmla="*/ 5148649 h 5165125"/>
              <a:gd name="connsiteX2" fmla="*/ 1482811 w 1493108"/>
              <a:gd name="connsiteY2" fmla="*/ 5165125 h 5165125"/>
              <a:gd name="connsiteX3" fmla="*/ 1493108 w 1493108"/>
              <a:gd name="connsiteY3" fmla="*/ 2529531 h 5165125"/>
              <a:gd name="connsiteX4" fmla="*/ 1474573 w 1493108"/>
              <a:gd name="connsiteY4" fmla="*/ 0 h 5165125"/>
              <a:gd name="connsiteX5" fmla="*/ 8238 w 1493108"/>
              <a:gd name="connsiteY5" fmla="*/ 8238 h 5165125"/>
              <a:gd name="connsiteX0" fmla="*/ 8238 w 1732005"/>
              <a:gd name="connsiteY0" fmla="*/ 8238 h 5165125"/>
              <a:gd name="connsiteX1" fmla="*/ 0 w 1732005"/>
              <a:gd name="connsiteY1" fmla="*/ 5148649 h 5165125"/>
              <a:gd name="connsiteX2" fmla="*/ 1482811 w 1732005"/>
              <a:gd name="connsiteY2" fmla="*/ 5165125 h 5165125"/>
              <a:gd name="connsiteX3" fmla="*/ 1732005 w 1732005"/>
              <a:gd name="connsiteY3" fmla="*/ 2521293 h 5165125"/>
              <a:gd name="connsiteX4" fmla="*/ 1474573 w 1732005"/>
              <a:gd name="connsiteY4" fmla="*/ 0 h 5165125"/>
              <a:gd name="connsiteX5" fmla="*/ 8238 w 1732005"/>
              <a:gd name="connsiteY5" fmla="*/ 8238 h 5165125"/>
              <a:gd name="connsiteX0" fmla="*/ 8238 w 1732005"/>
              <a:gd name="connsiteY0" fmla="*/ 8238 h 5165125"/>
              <a:gd name="connsiteX1" fmla="*/ 0 w 1732005"/>
              <a:gd name="connsiteY1" fmla="*/ 5148649 h 5165125"/>
              <a:gd name="connsiteX2" fmla="*/ 1482811 w 1732005"/>
              <a:gd name="connsiteY2" fmla="*/ 5165125 h 5165125"/>
              <a:gd name="connsiteX3" fmla="*/ 1732005 w 1732005"/>
              <a:gd name="connsiteY3" fmla="*/ 2521293 h 5165125"/>
              <a:gd name="connsiteX4" fmla="*/ 1474573 w 1732005"/>
              <a:gd name="connsiteY4" fmla="*/ 0 h 5165125"/>
              <a:gd name="connsiteX5" fmla="*/ 8238 w 1732005"/>
              <a:gd name="connsiteY5" fmla="*/ 8238 h 5165125"/>
              <a:gd name="connsiteX0" fmla="*/ 8238 w 1732005"/>
              <a:gd name="connsiteY0" fmla="*/ 8238 h 5165125"/>
              <a:gd name="connsiteX1" fmla="*/ 0 w 1732005"/>
              <a:gd name="connsiteY1" fmla="*/ 5148649 h 5165125"/>
              <a:gd name="connsiteX2" fmla="*/ 1482811 w 1732005"/>
              <a:gd name="connsiteY2" fmla="*/ 5165125 h 5165125"/>
              <a:gd name="connsiteX3" fmla="*/ 1732005 w 1732005"/>
              <a:gd name="connsiteY3" fmla="*/ 2521293 h 5165125"/>
              <a:gd name="connsiteX4" fmla="*/ 1474573 w 1732005"/>
              <a:gd name="connsiteY4" fmla="*/ 0 h 5165125"/>
              <a:gd name="connsiteX5" fmla="*/ 8238 w 1732005"/>
              <a:gd name="connsiteY5" fmla="*/ 8238 h 5165125"/>
              <a:gd name="connsiteX0" fmla="*/ 8238 w 1732005"/>
              <a:gd name="connsiteY0" fmla="*/ 8238 h 5156887"/>
              <a:gd name="connsiteX1" fmla="*/ 0 w 1732005"/>
              <a:gd name="connsiteY1" fmla="*/ 5148649 h 5156887"/>
              <a:gd name="connsiteX2" fmla="*/ 1475280 w 1732005"/>
              <a:gd name="connsiteY2" fmla="*/ 5156887 h 5156887"/>
              <a:gd name="connsiteX3" fmla="*/ 1732005 w 1732005"/>
              <a:gd name="connsiteY3" fmla="*/ 2521293 h 5156887"/>
              <a:gd name="connsiteX4" fmla="*/ 1474573 w 1732005"/>
              <a:gd name="connsiteY4" fmla="*/ 0 h 5156887"/>
              <a:gd name="connsiteX5" fmla="*/ 8238 w 1732005"/>
              <a:gd name="connsiteY5" fmla="*/ 8238 h 515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2005" h="5156887">
                <a:moveTo>
                  <a:pt x="8238" y="8238"/>
                </a:moveTo>
                <a:lnTo>
                  <a:pt x="0" y="5148649"/>
                </a:lnTo>
                <a:lnTo>
                  <a:pt x="1475280" y="5156887"/>
                </a:lnTo>
                <a:lnTo>
                  <a:pt x="1732005" y="2521293"/>
                </a:lnTo>
                <a:lnTo>
                  <a:pt x="1474573" y="0"/>
                </a:lnTo>
                <a:lnTo>
                  <a:pt x="8238" y="8238"/>
                </a:lnTo>
                <a:close/>
              </a:path>
            </a:pathLst>
          </a:custGeom>
          <a:ln>
            <a:noFill/>
          </a:ln>
          <a:effectLst>
            <a:outerShdw dist="101600" dir="10800000" algn="r" rotWithShape="0">
              <a:schemeClr val="bg1">
                <a:alpha val="4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9" name="Freeform 8">
            <a:extLst>
              <a:ext uri="{FF2B5EF4-FFF2-40B4-BE49-F238E27FC236}">
                <a16:creationId xmlns:a16="http://schemas.microsoft.com/office/drawing/2014/main" id="{8F601FC4-F99E-734A-8809-5E0A02C6CFD3}"/>
              </a:ext>
            </a:extLst>
          </p:cNvPr>
          <p:cNvSpPr/>
          <p:nvPr userDrawn="1"/>
        </p:nvSpPr>
        <p:spPr>
          <a:xfrm>
            <a:off x="1058779" y="-8753"/>
            <a:ext cx="3429000" cy="5156887"/>
          </a:xfrm>
          <a:custGeom>
            <a:avLst/>
            <a:gdLst>
              <a:gd name="connsiteX0" fmla="*/ 0 w 1474573"/>
              <a:gd name="connsiteY0" fmla="*/ 32952 h 5148649"/>
              <a:gd name="connsiteX1" fmla="*/ 0 w 1474573"/>
              <a:gd name="connsiteY1" fmla="*/ 5148649 h 5148649"/>
              <a:gd name="connsiteX2" fmla="*/ 123567 w 1474573"/>
              <a:gd name="connsiteY2" fmla="*/ 5148649 h 5148649"/>
              <a:gd name="connsiteX3" fmla="*/ 1474573 w 1474573"/>
              <a:gd name="connsiteY3" fmla="*/ 5148649 h 5148649"/>
              <a:gd name="connsiteX4" fmla="*/ 1474573 w 1474573"/>
              <a:gd name="connsiteY4" fmla="*/ 0 h 5148649"/>
              <a:gd name="connsiteX5" fmla="*/ 0 w 1474573"/>
              <a:gd name="connsiteY5" fmla="*/ 32952 h 5148649"/>
              <a:gd name="connsiteX0" fmla="*/ 0 w 1474573"/>
              <a:gd name="connsiteY0" fmla="*/ 16476 h 5148649"/>
              <a:gd name="connsiteX1" fmla="*/ 0 w 1474573"/>
              <a:gd name="connsiteY1" fmla="*/ 5148649 h 5148649"/>
              <a:gd name="connsiteX2" fmla="*/ 123567 w 1474573"/>
              <a:gd name="connsiteY2" fmla="*/ 5148649 h 5148649"/>
              <a:gd name="connsiteX3" fmla="*/ 1474573 w 1474573"/>
              <a:gd name="connsiteY3" fmla="*/ 5148649 h 5148649"/>
              <a:gd name="connsiteX4" fmla="*/ 1474573 w 1474573"/>
              <a:gd name="connsiteY4" fmla="*/ 0 h 5148649"/>
              <a:gd name="connsiteX5" fmla="*/ 0 w 1474573"/>
              <a:gd name="connsiteY5" fmla="*/ 16476 h 5148649"/>
              <a:gd name="connsiteX0" fmla="*/ 16154 w 1498965"/>
              <a:gd name="connsiteY0" fmla="*/ 16476 h 5165125"/>
              <a:gd name="connsiteX1" fmla="*/ 16154 w 1498965"/>
              <a:gd name="connsiteY1" fmla="*/ 5148649 h 5165125"/>
              <a:gd name="connsiteX2" fmla="*/ 139721 w 1498965"/>
              <a:gd name="connsiteY2" fmla="*/ 5148649 h 5165125"/>
              <a:gd name="connsiteX3" fmla="*/ 1498965 w 1498965"/>
              <a:gd name="connsiteY3" fmla="*/ 5165125 h 5165125"/>
              <a:gd name="connsiteX4" fmla="*/ 1490727 w 1498965"/>
              <a:gd name="connsiteY4" fmla="*/ 0 h 5165125"/>
              <a:gd name="connsiteX5" fmla="*/ 16154 w 1498965"/>
              <a:gd name="connsiteY5" fmla="*/ 16476 h 5165125"/>
              <a:gd name="connsiteX0" fmla="*/ 0 w 1482811"/>
              <a:gd name="connsiteY0" fmla="*/ 16476 h 5321643"/>
              <a:gd name="connsiteX1" fmla="*/ 0 w 1482811"/>
              <a:gd name="connsiteY1" fmla="*/ 5148649 h 5321643"/>
              <a:gd name="connsiteX2" fmla="*/ 403653 w 1482811"/>
              <a:gd name="connsiteY2" fmla="*/ 5321643 h 5321643"/>
              <a:gd name="connsiteX3" fmla="*/ 1482811 w 1482811"/>
              <a:gd name="connsiteY3" fmla="*/ 5165125 h 5321643"/>
              <a:gd name="connsiteX4" fmla="*/ 1474573 w 1482811"/>
              <a:gd name="connsiteY4" fmla="*/ 0 h 5321643"/>
              <a:gd name="connsiteX5" fmla="*/ 0 w 1482811"/>
              <a:gd name="connsiteY5" fmla="*/ 16476 h 5321643"/>
              <a:gd name="connsiteX0" fmla="*/ 0 w 1482811"/>
              <a:gd name="connsiteY0" fmla="*/ 16476 h 5800527"/>
              <a:gd name="connsiteX1" fmla="*/ 0 w 1482811"/>
              <a:gd name="connsiteY1" fmla="*/ 5148649 h 5800527"/>
              <a:gd name="connsiteX2" fmla="*/ 1482811 w 1482811"/>
              <a:gd name="connsiteY2" fmla="*/ 5165125 h 5800527"/>
              <a:gd name="connsiteX3" fmla="*/ 1474573 w 1482811"/>
              <a:gd name="connsiteY3" fmla="*/ 0 h 5800527"/>
              <a:gd name="connsiteX4" fmla="*/ 0 w 1482811"/>
              <a:gd name="connsiteY4" fmla="*/ 16476 h 5800527"/>
              <a:gd name="connsiteX0" fmla="*/ 0 w 1482811"/>
              <a:gd name="connsiteY0" fmla="*/ 16476 h 5544083"/>
              <a:gd name="connsiteX1" fmla="*/ 0 w 1482811"/>
              <a:gd name="connsiteY1" fmla="*/ 5148649 h 5544083"/>
              <a:gd name="connsiteX2" fmla="*/ 1482811 w 1482811"/>
              <a:gd name="connsiteY2" fmla="*/ 5165125 h 5544083"/>
              <a:gd name="connsiteX3" fmla="*/ 1474573 w 1482811"/>
              <a:gd name="connsiteY3" fmla="*/ 0 h 5544083"/>
              <a:gd name="connsiteX4" fmla="*/ 0 w 1482811"/>
              <a:gd name="connsiteY4" fmla="*/ 16476 h 5544083"/>
              <a:gd name="connsiteX0" fmla="*/ 0 w 1482811"/>
              <a:gd name="connsiteY0" fmla="*/ 16476 h 5165125"/>
              <a:gd name="connsiteX1" fmla="*/ 0 w 1482811"/>
              <a:gd name="connsiteY1" fmla="*/ 5148649 h 5165125"/>
              <a:gd name="connsiteX2" fmla="*/ 1482811 w 1482811"/>
              <a:gd name="connsiteY2" fmla="*/ 5165125 h 5165125"/>
              <a:gd name="connsiteX3" fmla="*/ 1474573 w 1482811"/>
              <a:gd name="connsiteY3" fmla="*/ 0 h 5165125"/>
              <a:gd name="connsiteX4" fmla="*/ 0 w 1482811"/>
              <a:gd name="connsiteY4" fmla="*/ 16476 h 5165125"/>
              <a:gd name="connsiteX0" fmla="*/ 8238 w 1482811"/>
              <a:gd name="connsiteY0" fmla="*/ 8238 h 5165125"/>
              <a:gd name="connsiteX1" fmla="*/ 0 w 1482811"/>
              <a:gd name="connsiteY1" fmla="*/ 5148649 h 5165125"/>
              <a:gd name="connsiteX2" fmla="*/ 1482811 w 1482811"/>
              <a:gd name="connsiteY2" fmla="*/ 5165125 h 5165125"/>
              <a:gd name="connsiteX3" fmla="*/ 1474573 w 1482811"/>
              <a:gd name="connsiteY3" fmla="*/ 0 h 5165125"/>
              <a:gd name="connsiteX4" fmla="*/ 8238 w 1482811"/>
              <a:gd name="connsiteY4" fmla="*/ 8238 h 5165125"/>
              <a:gd name="connsiteX0" fmla="*/ 8238 w 1493108"/>
              <a:gd name="connsiteY0" fmla="*/ 8238 h 5165125"/>
              <a:gd name="connsiteX1" fmla="*/ 0 w 1493108"/>
              <a:gd name="connsiteY1" fmla="*/ 5148649 h 5165125"/>
              <a:gd name="connsiteX2" fmla="*/ 1482811 w 1493108"/>
              <a:gd name="connsiteY2" fmla="*/ 5165125 h 5165125"/>
              <a:gd name="connsiteX3" fmla="*/ 1493108 w 1493108"/>
              <a:gd name="connsiteY3" fmla="*/ 2529531 h 5165125"/>
              <a:gd name="connsiteX4" fmla="*/ 1474573 w 1493108"/>
              <a:gd name="connsiteY4" fmla="*/ 0 h 5165125"/>
              <a:gd name="connsiteX5" fmla="*/ 8238 w 1493108"/>
              <a:gd name="connsiteY5" fmla="*/ 8238 h 5165125"/>
              <a:gd name="connsiteX0" fmla="*/ 8238 w 1732005"/>
              <a:gd name="connsiteY0" fmla="*/ 8238 h 5165125"/>
              <a:gd name="connsiteX1" fmla="*/ 0 w 1732005"/>
              <a:gd name="connsiteY1" fmla="*/ 5148649 h 5165125"/>
              <a:gd name="connsiteX2" fmla="*/ 1482811 w 1732005"/>
              <a:gd name="connsiteY2" fmla="*/ 5165125 h 5165125"/>
              <a:gd name="connsiteX3" fmla="*/ 1732005 w 1732005"/>
              <a:gd name="connsiteY3" fmla="*/ 2521293 h 5165125"/>
              <a:gd name="connsiteX4" fmla="*/ 1474573 w 1732005"/>
              <a:gd name="connsiteY4" fmla="*/ 0 h 5165125"/>
              <a:gd name="connsiteX5" fmla="*/ 8238 w 1732005"/>
              <a:gd name="connsiteY5" fmla="*/ 8238 h 5165125"/>
              <a:gd name="connsiteX0" fmla="*/ 8238 w 1732005"/>
              <a:gd name="connsiteY0" fmla="*/ 8238 h 5165125"/>
              <a:gd name="connsiteX1" fmla="*/ 0 w 1732005"/>
              <a:gd name="connsiteY1" fmla="*/ 5148649 h 5165125"/>
              <a:gd name="connsiteX2" fmla="*/ 1482811 w 1732005"/>
              <a:gd name="connsiteY2" fmla="*/ 5165125 h 5165125"/>
              <a:gd name="connsiteX3" fmla="*/ 1732005 w 1732005"/>
              <a:gd name="connsiteY3" fmla="*/ 2521293 h 5165125"/>
              <a:gd name="connsiteX4" fmla="*/ 1474573 w 1732005"/>
              <a:gd name="connsiteY4" fmla="*/ 0 h 5165125"/>
              <a:gd name="connsiteX5" fmla="*/ 8238 w 1732005"/>
              <a:gd name="connsiteY5" fmla="*/ 8238 h 5165125"/>
              <a:gd name="connsiteX0" fmla="*/ 8238 w 1732005"/>
              <a:gd name="connsiteY0" fmla="*/ 8238 h 5165125"/>
              <a:gd name="connsiteX1" fmla="*/ 0 w 1732005"/>
              <a:gd name="connsiteY1" fmla="*/ 5148649 h 5165125"/>
              <a:gd name="connsiteX2" fmla="*/ 1482811 w 1732005"/>
              <a:gd name="connsiteY2" fmla="*/ 5165125 h 5165125"/>
              <a:gd name="connsiteX3" fmla="*/ 1732005 w 1732005"/>
              <a:gd name="connsiteY3" fmla="*/ 2521293 h 5165125"/>
              <a:gd name="connsiteX4" fmla="*/ 1474573 w 1732005"/>
              <a:gd name="connsiteY4" fmla="*/ 0 h 5165125"/>
              <a:gd name="connsiteX5" fmla="*/ 8238 w 1732005"/>
              <a:gd name="connsiteY5" fmla="*/ 8238 h 5165125"/>
              <a:gd name="connsiteX0" fmla="*/ 8238 w 1732005"/>
              <a:gd name="connsiteY0" fmla="*/ 8238 h 5156887"/>
              <a:gd name="connsiteX1" fmla="*/ 0 w 1732005"/>
              <a:gd name="connsiteY1" fmla="*/ 5148649 h 5156887"/>
              <a:gd name="connsiteX2" fmla="*/ 1475280 w 1732005"/>
              <a:gd name="connsiteY2" fmla="*/ 5156887 h 5156887"/>
              <a:gd name="connsiteX3" fmla="*/ 1732005 w 1732005"/>
              <a:gd name="connsiteY3" fmla="*/ 2521293 h 5156887"/>
              <a:gd name="connsiteX4" fmla="*/ 1474573 w 1732005"/>
              <a:gd name="connsiteY4" fmla="*/ 0 h 5156887"/>
              <a:gd name="connsiteX5" fmla="*/ 8238 w 1732005"/>
              <a:gd name="connsiteY5" fmla="*/ 8238 h 515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2005" h="5156887">
                <a:moveTo>
                  <a:pt x="8238" y="8238"/>
                </a:moveTo>
                <a:lnTo>
                  <a:pt x="0" y="5148649"/>
                </a:lnTo>
                <a:lnTo>
                  <a:pt x="1475280" y="5156887"/>
                </a:lnTo>
                <a:lnTo>
                  <a:pt x="1732005" y="2521293"/>
                </a:lnTo>
                <a:lnTo>
                  <a:pt x="1474573" y="0"/>
                </a:lnTo>
                <a:lnTo>
                  <a:pt x="8238" y="8238"/>
                </a:lnTo>
                <a:close/>
              </a:path>
            </a:pathLst>
          </a:custGeom>
          <a:ln>
            <a:noFill/>
          </a:ln>
          <a:effectLst>
            <a:outerShdw dist="101600" algn="r" rotWithShape="0">
              <a:schemeClr val="bg1">
                <a:alpha val="4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Tree>
    <p:extLst>
      <p:ext uri="{BB962C8B-B14F-4D97-AF65-F5344CB8AC3E}">
        <p14:creationId xmlns:p14="http://schemas.microsoft.com/office/powerpoint/2010/main" val="239206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gradFill flip="none" rotWithShape="1">
          <a:gsLst>
            <a:gs pos="0">
              <a:srgbClr val="323399"/>
            </a:gs>
            <a:gs pos="100000">
              <a:srgbClr val="3266CC"/>
            </a:gs>
          </a:gsLst>
          <a:lin ang="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742949"/>
            <a:ext cx="4572000" cy="990602"/>
          </a:xfrm>
          <a:prstGeom prst="rect">
            <a:avLst/>
          </a:prstGeom>
        </p:spPr>
        <p:txBody>
          <a:bodyPr anchor="ctr" anchorCtr="0"/>
          <a:lstStyle>
            <a:lvl1pPr algn="l">
              <a:lnSpc>
                <a:spcPts val="3200"/>
              </a:lnSpc>
              <a:defRPr sz="3000" b="0" i="0" spc="-38" baseline="0">
                <a:solidFill>
                  <a:schemeClr val="bg1"/>
                </a:solidFill>
                <a:effectLst/>
                <a:latin typeface="Franklin Gothic Medium" charset="0"/>
                <a:ea typeface="Franklin Gothic Medium" charset="0"/>
                <a:cs typeface="Franklin Gothic Medium" charset="0"/>
              </a:defRPr>
            </a:lvl1pPr>
          </a:lstStyle>
          <a:p>
            <a:r>
              <a:rPr lang="en-US" dirty="0"/>
              <a:t>Click to edit Master title style</a:t>
            </a:r>
          </a:p>
        </p:txBody>
      </p:sp>
      <p:sp>
        <p:nvSpPr>
          <p:cNvPr id="3" name="Content Placeholder 2"/>
          <p:cNvSpPr>
            <a:spLocks noGrp="1"/>
          </p:cNvSpPr>
          <p:nvPr>
            <p:ph idx="1"/>
          </p:nvPr>
        </p:nvSpPr>
        <p:spPr>
          <a:xfrm>
            <a:off x="295505" y="1932656"/>
            <a:ext cx="4581296" cy="3829050"/>
          </a:xfrm>
          <a:prstGeom prst="rect">
            <a:avLst/>
          </a:prstGeom>
        </p:spPr>
        <p:txBody>
          <a:bodyPr/>
          <a:lstStyle>
            <a:lvl1pPr marL="0" indent="0">
              <a:lnSpc>
                <a:spcPts val="2250"/>
              </a:lnSpc>
              <a:spcBef>
                <a:spcPts val="0"/>
              </a:spcBef>
              <a:spcAft>
                <a:spcPts val="300"/>
              </a:spcAft>
              <a:buClr>
                <a:srgbClr val="0086F0"/>
              </a:buClr>
              <a:buSzPct val="115000"/>
              <a:buFontTx/>
              <a:buNone/>
              <a:defRPr b="0" i="0" spc="-75" baseline="0">
                <a:solidFill>
                  <a:srgbClr val="E7E7E7"/>
                </a:solidFill>
                <a:latin typeface="Franklin Gothic Book" charset="0"/>
                <a:ea typeface="Franklin Gothic Book" charset="0"/>
                <a:cs typeface="Franklin Gothic Book" charset="0"/>
              </a:defRPr>
            </a:lvl1pPr>
            <a:lvl2pPr marL="557213" indent="-214313">
              <a:lnSpc>
                <a:spcPts val="2250"/>
              </a:lnSpc>
              <a:spcBef>
                <a:spcPts val="0"/>
              </a:spcBef>
              <a:spcAft>
                <a:spcPts val="300"/>
              </a:spcAft>
              <a:buSzPct val="110000"/>
              <a:buFont typeface="Arial" charset="0"/>
              <a:buChar char="•"/>
              <a:defRPr b="0" i="0" spc="-75" baseline="0">
                <a:solidFill>
                  <a:schemeClr val="bg1"/>
                </a:solidFill>
                <a:latin typeface="Franklin Gothic Book" charset="0"/>
                <a:ea typeface="Franklin Gothic Book" charset="0"/>
                <a:cs typeface="Franklin Gothic Book" charset="0"/>
              </a:defRPr>
            </a:lvl2pPr>
            <a:lvl3pPr marL="857250" indent="-171450">
              <a:lnSpc>
                <a:spcPts val="2250"/>
              </a:lnSpc>
              <a:spcBef>
                <a:spcPts val="0"/>
              </a:spcBef>
              <a:spcAft>
                <a:spcPts val="300"/>
              </a:spcAft>
              <a:buSzPct val="75000"/>
              <a:buFont typeface=".LucidaGrandeUI" charset="0"/>
              <a:buChar char="○"/>
              <a:defRPr b="0" i="0" spc="-75" baseline="0">
                <a:solidFill>
                  <a:schemeClr val="bg1"/>
                </a:solidFill>
                <a:latin typeface="Franklin Gothic Book" charset="0"/>
                <a:ea typeface="Franklin Gothic Book" charset="0"/>
                <a:cs typeface="Franklin Gothic Book" charset="0"/>
              </a:defRPr>
            </a:lvl3pPr>
            <a:lvl4pPr marL="1200150" indent="-171450">
              <a:lnSpc>
                <a:spcPts val="2250"/>
              </a:lnSpc>
              <a:spcBef>
                <a:spcPts val="0"/>
              </a:spcBef>
              <a:spcAft>
                <a:spcPts val="300"/>
              </a:spcAft>
              <a:buClr>
                <a:schemeClr val="tx1">
                  <a:lumMod val="50000"/>
                  <a:lumOff val="50000"/>
                </a:schemeClr>
              </a:buClr>
              <a:buFont typeface="Arial" charset="0"/>
              <a:buChar char="•"/>
              <a:defRPr b="0" i="0" spc="-75" baseline="0">
                <a:solidFill>
                  <a:schemeClr val="bg1"/>
                </a:solidFill>
                <a:latin typeface="Franklin Gothic Book" charset="0"/>
                <a:ea typeface="Franklin Gothic Book" charset="0"/>
                <a:cs typeface="Franklin Gothic Book" charset="0"/>
              </a:defRPr>
            </a:lvl4pPr>
            <a:lvl5pPr>
              <a:lnSpc>
                <a:spcPts val="2250"/>
              </a:lnSpc>
              <a:spcBef>
                <a:spcPts val="0"/>
              </a:spcBef>
              <a:spcAft>
                <a:spcPts val="300"/>
              </a:spcAft>
              <a:defRPr b="0" i="0" spc="-75" baseline="0">
                <a:solidFill>
                  <a:schemeClr val="bg1"/>
                </a:solidFill>
                <a:latin typeface="Franklin Gothic Book" charset="0"/>
                <a:ea typeface="Franklin Gothic Book" charset="0"/>
                <a:cs typeface="Franklin Gothic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ubtitle 2"/>
          <p:cNvSpPr txBox="1">
            <a:spLocks/>
          </p:cNvSpPr>
          <p:nvPr userDrawn="1"/>
        </p:nvSpPr>
        <p:spPr>
          <a:xfrm>
            <a:off x="5638800" y="4848214"/>
            <a:ext cx="2971800" cy="209331"/>
          </a:xfrm>
          <a:prstGeom prst="rect">
            <a:avLst/>
          </a:prstGeom>
        </p:spPr>
        <p:txBody>
          <a:bodyPr anchor="b"/>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ts val="2250"/>
              </a:lnSpc>
              <a:spcBef>
                <a:spcPts val="0"/>
              </a:spcBef>
            </a:pPr>
            <a:r>
              <a:rPr lang="en-US" sz="900" spc="-50" dirty="0">
                <a:solidFill>
                  <a:schemeClr val="bg1"/>
                </a:solidFill>
                <a:effectLst>
                  <a:outerShdw blurRad="76200" dist="38100" dir="2700000" algn="tl" rotWithShape="0">
                    <a:prstClr val="black">
                      <a:alpha val="30000"/>
                    </a:prstClr>
                  </a:outerShdw>
                </a:effectLst>
                <a:latin typeface="Franklin Gothic Book" charset="0"/>
                <a:ea typeface="Franklin Gothic Book" charset="0"/>
                <a:cs typeface="Franklin Gothic Book" charset="0"/>
              </a:rPr>
              <a:t>Treating Patients </a:t>
            </a:r>
            <a:r>
              <a:rPr lang="en-US" sz="700" spc="-50" dirty="0">
                <a:solidFill>
                  <a:schemeClr val="bg1"/>
                </a:solidFill>
                <a:effectLst>
                  <a:outerShdw blurRad="76200" dist="38100" dir="2700000" algn="tl" rotWithShape="0">
                    <a:prstClr val="black">
                      <a:alpha val="30000"/>
                    </a:prstClr>
                  </a:outerShdw>
                </a:effectLst>
                <a:latin typeface="Franklin Gothic Book" charset="0"/>
                <a:ea typeface="Franklin Gothic Book" charset="0"/>
                <a:cs typeface="Franklin Gothic Book" charset="0"/>
              </a:rPr>
              <a:t>with</a:t>
            </a:r>
            <a:r>
              <a:rPr lang="en-US" sz="900" spc="-50" dirty="0">
                <a:solidFill>
                  <a:schemeClr val="bg1"/>
                </a:solidFill>
                <a:effectLst>
                  <a:outerShdw blurRad="76200" dist="38100" dir="2700000" algn="tl" rotWithShape="0">
                    <a:prstClr val="black">
                      <a:alpha val="30000"/>
                    </a:prstClr>
                  </a:outerShdw>
                </a:effectLst>
                <a:latin typeface="Franklin Gothic Book" charset="0"/>
                <a:ea typeface="Franklin Gothic Book" charset="0"/>
                <a:cs typeface="Franklin Gothic Book" charset="0"/>
              </a:rPr>
              <a:t> Cervical Degenerative Disc Disease (DDD)</a:t>
            </a:r>
          </a:p>
        </p:txBody>
      </p:sp>
      <p:sp>
        <p:nvSpPr>
          <p:cNvPr id="15" name="Slide Number Placeholder 8">
            <a:extLst>
              <a:ext uri="{FF2B5EF4-FFF2-40B4-BE49-F238E27FC236}">
                <a16:creationId xmlns:a16="http://schemas.microsoft.com/office/drawing/2014/main" id="{F469319E-ECAE-6D47-B6BD-D6B99DA0960C}"/>
              </a:ext>
            </a:extLst>
          </p:cNvPr>
          <p:cNvSpPr txBox="1">
            <a:spLocks/>
          </p:cNvSpPr>
          <p:nvPr userDrawn="1"/>
        </p:nvSpPr>
        <p:spPr>
          <a:xfrm>
            <a:off x="8382000" y="4851057"/>
            <a:ext cx="466496" cy="222071"/>
          </a:xfrm>
          <a:prstGeom prst="rect">
            <a:avLst/>
          </a:prstGeom>
        </p:spPr>
        <p:txBody>
          <a:bodyPr anchor="ctr"/>
          <a:lstStyle>
            <a:defPPr>
              <a:defRPr lang="en-US"/>
            </a:defPPr>
            <a:lvl1pPr marL="0" algn="l" defTabSz="914400" rtl="0" eaLnBrk="1" latinLnBrk="0" hangingPunct="1">
              <a:defRPr sz="1800" b="1" i="0" kern="1200">
                <a:solidFill>
                  <a:schemeClr val="tx1">
                    <a:lumMod val="65000"/>
                    <a:lumOff val="35000"/>
                  </a:schemeClr>
                </a:solidFill>
                <a:latin typeface="Franklin Gothic Book" charset="0"/>
                <a:ea typeface="Franklin Gothic Book" charset="0"/>
                <a:cs typeface="Franklin Gothic Boo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9365F48-4EC2-4A32-8E10-E01C273F87BE}" type="slidenum">
              <a:rPr lang="en-US" sz="1100" smtClean="0">
                <a:solidFill>
                  <a:schemeClr val="bg1"/>
                </a:solidFill>
                <a:effectLst>
                  <a:outerShdw blurRad="76200" dist="38100" dir="2700000" algn="tl" rotWithShape="0">
                    <a:prstClr val="black">
                      <a:alpha val="30000"/>
                    </a:prstClr>
                  </a:outerShdw>
                </a:effectLst>
              </a:rPr>
              <a:pPr algn="r"/>
              <a:t>‹#›</a:t>
            </a:fld>
            <a:endParaRPr lang="en-US" sz="1100" dirty="0">
              <a:solidFill>
                <a:schemeClr val="bg1"/>
              </a:solidFill>
              <a:effectLst>
                <a:outerShdw blurRad="76200" dist="38100" dir="2700000" algn="tl" rotWithShape="0">
                  <a:prstClr val="black">
                    <a:alpha val="30000"/>
                  </a:prstClr>
                </a:outerShdw>
              </a:effectLst>
            </a:endParaRPr>
          </a:p>
        </p:txBody>
      </p:sp>
      <p:sp>
        <p:nvSpPr>
          <p:cNvPr id="5" name="Rectangle 4">
            <a:extLst>
              <a:ext uri="{FF2B5EF4-FFF2-40B4-BE49-F238E27FC236}">
                <a16:creationId xmlns:a16="http://schemas.microsoft.com/office/drawing/2014/main" id="{7F72E22C-13A1-0148-8BDD-01776E7BE8A7}"/>
              </a:ext>
            </a:extLst>
          </p:cNvPr>
          <p:cNvSpPr/>
          <p:nvPr userDrawn="1"/>
        </p:nvSpPr>
        <p:spPr>
          <a:xfrm>
            <a:off x="8839200" y="4848214"/>
            <a:ext cx="304800" cy="209331"/>
          </a:xfrm>
          <a:custGeom>
            <a:avLst/>
            <a:gdLst>
              <a:gd name="connsiteX0" fmla="*/ 0 w 219304"/>
              <a:gd name="connsiteY0" fmla="*/ 0 h 209331"/>
              <a:gd name="connsiteX1" fmla="*/ 219304 w 219304"/>
              <a:gd name="connsiteY1" fmla="*/ 0 h 209331"/>
              <a:gd name="connsiteX2" fmla="*/ 219304 w 219304"/>
              <a:gd name="connsiteY2" fmla="*/ 209331 h 209331"/>
              <a:gd name="connsiteX3" fmla="*/ 0 w 219304"/>
              <a:gd name="connsiteY3" fmla="*/ 209331 h 209331"/>
              <a:gd name="connsiteX4" fmla="*/ 0 w 219304"/>
              <a:gd name="connsiteY4" fmla="*/ 0 h 209331"/>
              <a:gd name="connsiteX0" fmla="*/ 0 w 219304"/>
              <a:gd name="connsiteY0" fmla="*/ 0 h 209331"/>
              <a:gd name="connsiteX1" fmla="*/ 219304 w 219304"/>
              <a:gd name="connsiteY1" fmla="*/ 0 h 209331"/>
              <a:gd name="connsiteX2" fmla="*/ 219304 w 219304"/>
              <a:gd name="connsiteY2" fmla="*/ 209331 h 209331"/>
              <a:gd name="connsiteX3" fmla="*/ 32084 w 219304"/>
              <a:gd name="connsiteY3" fmla="*/ 205320 h 209331"/>
              <a:gd name="connsiteX4" fmla="*/ 0 w 219304"/>
              <a:gd name="connsiteY4" fmla="*/ 0 h 209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304" h="209331">
                <a:moveTo>
                  <a:pt x="0" y="0"/>
                </a:moveTo>
                <a:lnTo>
                  <a:pt x="219304" y="0"/>
                </a:lnTo>
                <a:lnTo>
                  <a:pt x="219304" y="209331"/>
                </a:lnTo>
                <a:lnTo>
                  <a:pt x="32084" y="20532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Tree>
    <p:extLst>
      <p:ext uri="{BB962C8B-B14F-4D97-AF65-F5344CB8AC3E}">
        <p14:creationId xmlns:p14="http://schemas.microsoft.com/office/powerpoint/2010/main" val="3630746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and Content">
    <p:bg>
      <p:bgPr>
        <a:gradFill flip="none" rotWithShape="1">
          <a:gsLst>
            <a:gs pos="0">
              <a:srgbClr val="323399"/>
            </a:gs>
            <a:gs pos="100000">
              <a:srgbClr val="3266CC"/>
            </a:gs>
          </a:gsLst>
          <a:lin ang="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742949"/>
            <a:ext cx="4572000" cy="990602"/>
          </a:xfrm>
          <a:prstGeom prst="rect">
            <a:avLst/>
          </a:prstGeom>
        </p:spPr>
        <p:txBody>
          <a:bodyPr anchor="ctr" anchorCtr="0"/>
          <a:lstStyle>
            <a:lvl1pPr algn="l">
              <a:lnSpc>
                <a:spcPts val="3200"/>
              </a:lnSpc>
              <a:defRPr sz="3000" b="0" i="0" spc="-38" baseline="0">
                <a:solidFill>
                  <a:schemeClr val="bg1"/>
                </a:solidFill>
                <a:effectLst/>
                <a:latin typeface="Franklin Gothic Medium" charset="0"/>
                <a:ea typeface="Franklin Gothic Medium" charset="0"/>
                <a:cs typeface="Franklin Gothic Medium" charset="0"/>
              </a:defRPr>
            </a:lvl1pPr>
          </a:lstStyle>
          <a:p>
            <a:r>
              <a:rPr lang="en-US" dirty="0"/>
              <a:t>Click to edit Master title style</a:t>
            </a:r>
          </a:p>
        </p:txBody>
      </p:sp>
      <p:sp>
        <p:nvSpPr>
          <p:cNvPr id="3" name="Content Placeholder 2"/>
          <p:cNvSpPr>
            <a:spLocks noGrp="1"/>
          </p:cNvSpPr>
          <p:nvPr>
            <p:ph idx="1"/>
          </p:nvPr>
        </p:nvSpPr>
        <p:spPr>
          <a:xfrm>
            <a:off x="295505" y="1932656"/>
            <a:ext cx="4581296" cy="2544094"/>
          </a:xfrm>
          <a:prstGeom prst="rect">
            <a:avLst/>
          </a:prstGeom>
        </p:spPr>
        <p:txBody>
          <a:bodyPr/>
          <a:lstStyle>
            <a:lvl1pPr marL="0" indent="0">
              <a:lnSpc>
                <a:spcPts val="2250"/>
              </a:lnSpc>
              <a:spcBef>
                <a:spcPts val="0"/>
              </a:spcBef>
              <a:spcAft>
                <a:spcPts val="300"/>
              </a:spcAft>
              <a:buClr>
                <a:srgbClr val="0086F0"/>
              </a:buClr>
              <a:buSzPct val="115000"/>
              <a:buFontTx/>
              <a:buNone/>
              <a:defRPr b="0" i="0" spc="-75" baseline="0">
                <a:solidFill>
                  <a:srgbClr val="E7E7E7"/>
                </a:solidFill>
                <a:latin typeface="Franklin Gothic Book" charset="0"/>
                <a:ea typeface="Franklin Gothic Book" charset="0"/>
                <a:cs typeface="Franklin Gothic Book" charset="0"/>
              </a:defRPr>
            </a:lvl1pPr>
            <a:lvl2pPr marL="557213" indent="-214313">
              <a:lnSpc>
                <a:spcPts val="2250"/>
              </a:lnSpc>
              <a:spcBef>
                <a:spcPts val="0"/>
              </a:spcBef>
              <a:spcAft>
                <a:spcPts val="300"/>
              </a:spcAft>
              <a:buSzPct val="110000"/>
              <a:buFont typeface="Arial" charset="0"/>
              <a:buChar char="•"/>
              <a:defRPr b="0" i="0" spc="-75" baseline="0">
                <a:solidFill>
                  <a:schemeClr val="bg1"/>
                </a:solidFill>
                <a:latin typeface="Franklin Gothic Book" charset="0"/>
                <a:ea typeface="Franklin Gothic Book" charset="0"/>
                <a:cs typeface="Franklin Gothic Book" charset="0"/>
              </a:defRPr>
            </a:lvl2pPr>
            <a:lvl3pPr marL="857250" indent="-171450">
              <a:lnSpc>
                <a:spcPts val="2250"/>
              </a:lnSpc>
              <a:spcBef>
                <a:spcPts val="0"/>
              </a:spcBef>
              <a:spcAft>
                <a:spcPts val="300"/>
              </a:spcAft>
              <a:buSzPct val="75000"/>
              <a:buFont typeface=".LucidaGrandeUI" charset="0"/>
              <a:buChar char="○"/>
              <a:defRPr b="0" i="0" spc="-75" baseline="0">
                <a:solidFill>
                  <a:schemeClr val="bg1"/>
                </a:solidFill>
                <a:latin typeface="Franklin Gothic Book" charset="0"/>
                <a:ea typeface="Franklin Gothic Book" charset="0"/>
                <a:cs typeface="Franklin Gothic Book" charset="0"/>
              </a:defRPr>
            </a:lvl3pPr>
            <a:lvl4pPr marL="1200150" indent="-171450">
              <a:lnSpc>
                <a:spcPts val="2250"/>
              </a:lnSpc>
              <a:spcBef>
                <a:spcPts val="0"/>
              </a:spcBef>
              <a:spcAft>
                <a:spcPts val="300"/>
              </a:spcAft>
              <a:buClr>
                <a:schemeClr val="tx1">
                  <a:lumMod val="50000"/>
                  <a:lumOff val="50000"/>
                </a:schemeClr>
              </a:buClr>
              <a:buFont typeface="Arial" charset="0"/>
              <a:buChar char="•"/>
              <a:defRPr b="0" i="0" spc="-75" baseline="0">
                <a:solidFill>
                  <a:schemeClr val="bg1"/>
                </a:solidFill>
                <a:latin typeface="Franklin Gothic Book" charset="0"/>
                <a:ea typeface="Franklin Gothic Book" charset="0"/>
                <a:cs typeface="Franklin Gothic Book" charset="0"/>
              </a:defRPr>
            </a:lvl4pPr>
            <a:lvl5pPr>
              <a:lnSpc>
                <a:spcPts val="2250"/>
              </a:lnSpc>
              <a:spcBef>
                <a:spcPts val="0"/>
              </a:spcBef>
              <a:spcAft>
                <a:spcPts val="300"/>
              </a:spcAft>
              <a:defRPr b="0" i="0" spc="-75" baseline="0">
                <a:solidFill>
                  <a:schemeClr val="bg1"/>
                </a:solidFill>
                <a:latin typeface="Franklin Gothic Book" charset="0"/>
                <a:ea typeface="Franklin Gothic Book" charset="0"/>
                <a:cs typeface="Franklin Gothic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D1E1AAFA-B70E-1842-A764-CFB9378DA81B}"/>
              </a:ext>
            </a:extLst>
          </p:cNvPr>
          <p:cNvSpPr txBox="1">
            <a:spLocks/>
          </p:cNvSpPr>
          <p:nvPr userDrawn="1"/>
        </p:nvSpPr>
        <p:spPr>
          <a:xfrm>
            <a:off x="762000" y="4848214"/>
            <a:ext cx="2971800" cy="209331"/>
          </a:xfrm>
          <a:prstGeom prst="rect">
            <a:avLst/>
          </a:prstGeom>
        </p:spPr>
        <p:txBody>
          <a:bodyPr anchor="b"/>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ts val="2250"/>
              </a:lnSpc>
              <a:spcBef>
                <a:spcPts val="0"/>
              </a:spcBef>
            </a:pPr>
            <a:r>
              <a:rPr lang="en-US" sz="900" spc="-50" dirty="0">
                <a:solidFill>
                  <a:schemeClr val="bg1"/>
                </a:solidFill>
                <a:effectLst/>
                <a:latin typeface="Franklin Gothic Book" charset="0"/>
                <a:ea typeface="Franklin Gothic Book" charset="0"/>
                <a:cs typeface="Franklin Gothic Book" charset="0"/>
              </a:rPr>
              <a:t>Treating Patients </a:t>
            </a:r>
            <a:r>
              <a:rPr lang="en-US" sz="700" spc="-50" dirty="0">
                <a:solidFill>
                  <a:schemeClr val="bg1"/>
                </a:solidFill>
                <a:effectLst/>
                <a:latin typeface="Franklin Gothic Book" charset="0"/>
                <a:ea typeface="Franklin Gothic Book" charset="0"/>
                <a:cs typeface="Franklin Gothic Book" charset="0"/>
              </a:rPr>
              <a:t>with</a:t>
            </a:r>
            <a:r>
              <a:rPr lang="en-US" sz="900" spc="-50" dirty="0">
                <a:solidFill>
                  <a:schemeClr val="bg1"/>
                </a:solidFill>
                <a:effectLst/>
                <a:latin typeface="Franklin Gothic Book" charset="0"/>
                <a:ea typeface="Franklin Gothic Book" charset="0"/>
                <a:cs typeface="Franklin Gothic Book" charset="0"/>
              </a:rPr>
              <a:t> </a:t>
            </a:r>
            <a:r>
              <a:rPr lang="en-US" sz="900" spc="-50" dirty="0">
                <a:solidFill>
                  <a:schemeClr val="bg1"/>
                </a:solidFill>
                <a:effectLst>
                  <a:outerShdw blurRad="76200" dist="38100" dir="2700000" algn="tl" rotWithShape="0">
                    <a:prstClr val="black">
                      <a:alpha val="30000"/>
                    </a:prstClr>
                  </a:outerShdw>
                </a:effectLst>
                <a:latin typeface="Franklin Gothic Book" charset="0"/>
                <a:ea typeface="Franklin Gothic Book" charset="0"/>
                <a:cs typeface="Franklin Gothic Book" charset="0"/>
              </a:rPr>
              <a:t>Cervical</a:t>
            </a:r>
            <a:r>
              <a:rPr lang="en-US" sz="900" spc="-50" dirty="0">
                <a:solidFill>
                  <a:schemeClr val="bg1"/>
                </a:solidFill>
                <a:effectLst/>
                <a:latin typeface="Franklin Gothic Book" charset="0"/>
                <a:ea typeface="Franklin Gothic Book" charset="0"/>
                <a:cs typeface="Franklin Gothic Book" charset="0"/>
              </a:rPr>
              <a:t> Degenerative Disc Disease (DDD)</a:t>
            </a:r>
          </a:p>
        </p:txBody>
      </p:sp>
      <p:sp>
        <p:nvSpPr>
          <p:cNvPr id="9" name="Slide Number Placeholder 8">
            <a:extLst>
              <a:ext uri="{FF2B5EF4-FFF2-40B4-BE49-F238E27FC236}">
                <a16:creationId xmlns:a16="http://schemas.microsoft.com/office/drawing/2014/main" id="{72538FE2-328A-4C4D-919B-B5A740499E06}"/>
              </a:ext>
            </a:extLst>
          </p:cNvPr>
          <p:cNvSpPr txBox="1">
            <a:spLocks/>
          </p:cNvSpPr>
          <p:nvPr userDrawn="1"/>
        </p:nvSpPr>
        <p:spPr>
          <a:xfrm>
            <a:off x="295504" y="4851057"/>
            <a:ext cx="466496" cy="222071"/>
          </a:xfrm>
          <a:prstGeom prst="rect">
            <a:avLst/>
          </a:prstGeom>
        </p:spPr>
        <p:txBody>
          <a:bodyPr anchor="ctr"/>
          <a:lstStyle>
            <a:defPPr>
              <a:defRPr lang="en-US"/>
            </a:defPPr>
            <a:lvl1pPr marL="0" algn="l" defTabSz="914400" rtl="0" eaLnBrk="1" latinLnBrk="0" hangingPunct="1">
              <a:defRPr sz="1800" b="1" i="0" kern="1200">
                <a:solidFill>
                  <a:schemeClr val="tx1">
                    <a:lumMod val="65000"/>
                    <a:lumOff val="35000"/>
                  </a:schemeClr>
                </a:solidFill>
                <a:latin typeface="Franklin Gothic Book" charset="0"/>
                <a:ea typeface="Franklin Gothic Book" charset="0"/>
                <a:cs typeface="Franklin Gothic Boo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9365F48-4EC2-4A32-8E10-E01C273F87BE}" type="slidenum">
              <a:rPr lang="en-US" sz="1100" smtClean="0">
                <a:solidFill>
                  <a:schemeClr val="bg1"/>
                </a:solidFill>
                <a:effectLst/>
              </a:rPr>
              <a:pPr algn="l"/>
              <a:t>‹#›</a:t>
            </a:fld>
            <a:endParaRPr lang="en-US" sz="1100" dirty="0">
              <a:solidFill>
                <a:schemeClr val="bg1"/>
              </a:solidFill>
              <a:effectLst/>
            </a:endParaRPr>
          </a:p>
        </p:txBody>
      </p:sp>
      <p:sp>
        <p:nvSpPr>
          <p:cNvPr id="10" name="Rectangle 4">
            <a:extLst>
              <a:ext uri="{FF2B5EF4-FFF2-40B4-BE49-F238E27FC236}">
                <a16:creationId xmlns:a16="http://schemas.microsoft.com/office/drawing/2014/main" id="{6FC650A3-50C9-2D41-958A-860A271E7BFC}"/>
              </a:ext>
            </a:extLst>
          </p:cNvPr>
          <p:cNvSpPr/>
          <p:nvPr userDrawn="1"/>
        </p:nvSpPr>
        <p:spPr>
          <a:xfrm flipH="1">
            <a:off x="0" y="4848214"/>
            <a:ext cx="304800" cy="209331"/>
          </a:xfrm>
          <a:custGeom>
            <a:avLst/>
            <a:gdLst>
              <a:gd name="connsiteX0" fmla="*/ 0 w 219304"/>
              <a:gd name="connsiteY0" fmla="*/ 0 h 209331"/>
              <a:gd name="connsiteX1" fmla="*/ 219304 w 219304"/>
              <a:gd name="connsiteY1" fmla="*/ 0 h 209331"/>
              <a:gd name="connsiteX2" fmla="*/ 219304 w 219304"/>
              <a:gd name="connsiteY2" fmla="*/ 209331 h 209331"/>
              <a:gd name="connsiteX3" fmla="*/ 0 w 219304"/>
              <a:gd name="connsiteY3" fmla="*/ 209331 h 209331"/>
              <a:gd name="connsiteX4" fmla="*/ 0 w 219304"/>
              <a:gd name="connsiteY4" fmla="*/ 0 h 209331"/>
              <a:gd name="connsiteX0" fmla="*/ 0 w 219304"/>
              <a:gd name="connsiteY0" fmla="*/ 0 h 209331"/>
              <a:gd name="connsiteX1" fmla="*/ 219304 w 219304"/>
              <a:gd name="connsiteY1" fmla="*/ 0 h 209331"/>
              <a:gd name="connsiteX2" fmla="*/ 219304 w 219304"/>
              <a:gd name="connsiteY2" fmla="*/ 209331 h 209331"/>
              <a:gd name="connsiteX3" fmla="*/ 32084 w 219304"/>
              <a:gd name="connsiteY3" fmla="*/ 205320 h 209331"/>
              <a:gd name="connsiteX4" fmla="*/ 0 w 219304"/>
              <a:gd name="connsiteY4" fmla="*/ 0 h 209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304" h="209331">
                <a:moveTo>
                  <a:pt x="0" y="0"/>
                </a:moveTo>
                <a:lnTo>
                  <a:pt x="219304" y="0"/>
                </a:lnTo>
                <a:lnTo>
                  <a:pt x="219304" y="209331"/>
                </a:lnTo>
                <a:lnTo>
                  <a:pt x="32084" y="20532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0808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gradFill flip="none" rotWithShape="1">
          <a:gsLst>
            <a:gs pos="0">
              <a:srgbClr val="FE9865"/>
            </a:gs>
            <a:gs pos="100000">
              <a:srgbClr val="FF6666"/>
            </a:gs>
          </a:gsLst>
          <a:lin ang="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50724" y="742949"/>
            <a:ext cx="4572000" cy="990602"/>
          </a:xfrm>
          <a:prstGeom prst="rect">
            <a:avLst/>
          </a:prstGeom>
        </p:spPr>
        <p:txBody>
          <a:bodyPr anchor="ctr" anchorCtr="0"/>
          <a:lstStyle>
            <a:lvl1pPr algn="l">
              <a:lnSpc>
                <a:spcPts val="3200"/>
              </a:lnSpc>
              <a:defRPr sz="3000" b="0" i="0" spc="-38" baseline="0">
                <a:solidFill>
                  <a:schemeClr val="bg1"/>
                </a:solidFill>
                <a:effectLst/>
                <a:latin typeface="Franklin Gothic Medium" charset="0"/>
                <a:ea typeface="Franklin Gothic Medium" charset="0"/>
                <a:cs typeface="Franklin Gothic Medium" charset="0"/>
              </a:defRPr>
            </a:lvl1pPr>
          </a:lstStyle>
          <a:p>
            <a:r>
              <a:rPr lang="en-US" dirty="0"/>
              <a:t>Click to edit Master title style</a:t>
            </a:r>
          </a:p>
        </p:txBody>
      </p:sp>
      <p:sp>
        <p:nvSpPr>
          <p:cNvPr id="3" name="Content Placeholder 2"/>
          <p:cNvSpPr>
            <a:spLocks noGrp="1"/>
          </p:cNvSpPr>
          <p:nvPr>
            <p:ph idx="1"/>
          </p:nvPr>
        </p:nvSpPr>
        <p:spPr>
          <a:xfrm>
            <a:off x="4248665" y="1932656"/>
            <a:ext cx="4581296" cy="2667000"/>
          </a:xfrm>
          <a:prstGeom prst="rect">
            <a:avLst/>
          </a:prstGeom>
        </p:spPr>
        <p:txBody>
          <a:bodyPr/>
          <a:lstStyle>
            <a:lvl1pPr marL="0" indent="0">
              <a:lnSpc>
                <a:spcPts val="2250"/>
              </a:lnSpc>
              <a:spcBef>
                <a:spcPts val="0"/>
              </a:spcBef>
              <a:spcAft>
                <a:spcPts val="300"/>
              </a:spcAft>
              <a:buClr>
                <a:srgbClr val="0086F0"/>
              </a:buClr>
              <a:buSzPct val="115000"/>
              <a:buFontTx/>
              <a:buNone/>
              <a:defRPr b="0" i="0" spc="-75" baseline="0">
                <a:solidFill>
                  <a:srgbClr val="E7E7E7"/>
                </a:solidFill>
                <a:latin typeface="Franklin Gothic Book" charset="0"/>
                <a:ea typeface="Franklin Gothic Book" charset="0"/>
                <a:cs typeface="Franklin Gothic Book" charset="0"/>
              </a:defRPr>
            </a:lvl1pPr>
            <a:lvl2pPr marL="557213" indent="-214313">
              <a:lnSpc>
                <a:spcPts val="2250"/>
              </a:lnSpc>
              <a:spcBef>
                <a:spcPts val="0"/>
              </a:spcBef>
              <a:spcAft>
                <a:spcPts val="300"/>
              </a:spcAft>
              <a:buSzPct val="110000"/>
              <a:buFont typeface="Arial" charset="0"/>
              <a:buChar char="•"/>
              <a:defRPr b="0" i="0" spc="-75" baseline="0">
                <a:solidFill>
                  <a:schemeClr val="bg1"/>
                </a:solidFill>
                <a:latin typeface="Franklin Gothic Book" charset="0"/>
                <a:ea typeface="Franklin Gothic Book" charset="0"/>
                <a:cs typeface="Franklin Gothic Book" charset="0"/>
              </a:defRPr>
            </a:lvl2pPr>
            <a:lvl3pPr marL="857250" indent="-171450">
              <a:lnSpc>
                <a:spcPts val="2250"/>
              </a:lnSpc>
              <a:spcBef>
                <a:spcPts val="0"/>
              </a:spcBef>
              <a:spcAft>
                <a:spcPts val="300"/>
              </a:spcAft>
              <a:buSzPct val="75000"/>
              <a:buFont typeface=".LucidaGrandeUI" charset="0"/>
              <a:buChar char="○"/>
              <a:defRPr b="0" i="0" spc="-75" baseline="0">
                <a:solidFill>
                  <a:schemeClr val="bg1"/>
                </a:solidFill>
                <a:latin typeface="Franklin Gothic Book" charset="0"/>
                <a:ea typeface="Franklin Gothic Book" charset="0"/>
                <a:cs typeface="Franklin Gothic Book" charset="0"/>
              </a:defRPr>
            </a:lvl3pPr>
            <a:lvl4pPr marL="1200150" indent="-171450">
              <a:lnSpc>
                <a:spcPts val="2250"/>
              </a:lnSpc>
              <a:spcBef>
                <a:spcPts val="0"/>
              </a:spcBef>
              <a:spcAft>
                <a:spcPts val="300"/>
              </a:spcAft>
              <a:buClr>
                <a:schemeClr val="tx1">
                  <a:lumMod val="50000"/>
                  <a:lumOff val="50000"/>
                </a:schemeClr>
              </a:buClr>
              <a:buFont typeface="Arial" charset="0"/>
              <a:buChar char="•"/>
              <a:defRPr b="0" i="0" spc="-75" baseline="0">
                <a:solidFill>
                  <a:schemeClr val="bg1"/>
                </a:solidFill>
                <a:latin typeface="Franklin Gothic Book" charset="0"/>
                <a:ea typeface="Franklin Gothic Book" charset="0"/>
                <a:cs typeface="Franklin Gothic Book" charset="0"/>
              </a:defRPr>
            </a:lvl4pPr>
            <a:lvl5pPr>
              <a:lnSpc>
                <a:spcPts val="2250"/>
              </a:lnSpc>
              <a:spcBef>
                <a:spcPts val="0"/>
              </a:spcBef>
              <a:spcAft>
                <a:spcPts val="300"/>
              </a:spcAft>
              <a:defRPr b="0" i="0" spc="-75" baseline="0">
                <a:solidFill>
                  <a:schemeClr val="bg1"/>
                </a:solidFill>
                <a:latin typeface="Franklin Gothic Book" charset="0"/>
                <a:ea typeface="Franklin Gothic Book" charset="0"/>
                <a:cs typeface="Franklin Gothic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ubtitle 2"/>
          <p:cNvSpPr txBox="1">
            <a:spLocks/>
          </p:cNvSpPr>
          <p:nvPr userDrawn="1"/>
        </p:nvSpPr>
        <p:spPr>
          <a:xfrm>
            <a:off x="5638800" y="4848214"/>
            <a:ext cx="2971800" cy="209331"/>
          </a:xfrm>
          <a:prstGeom prst="rect">
            <a:avLst/>
          </a:prstGeom>
        </p:spPr>
        <p:txBody>
          <a:bodyPr anchor="b"/>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ts val="2250"/>
              </a:lnSpc>
              <a:spcBef>
                <a:spcPts val="0"/>
              </a:spcBef>
            </a:pPr>
            <a:r>
              <a:rPr lang="en-US" sz="900" spc="-50" dirty="0">
                <a:solidFill>
                  <a:schemeClr val="bg1"/>
                </a:solidFill>
                <a:effectLst>
                  <a:outerShdw blurRad="76200" dist="38100" dir="2700000" algn="tl" rotWithShape="0">
                    <a:prstClr val="black">
                      <a:alpha val="30000"/>
                    </a:prstClr>
                  </a:outerShdw>
                </a:effectLst>
                <a:latin typeface="Franklin Gothic Book" charset="0"/>
                <a:ea typeface="Franklin Gothic Book" charset="0"/>
                <a:cs typeface="Franklin Gothic Book" charset="0"/>
              </a:rPr>
              <a:t>Treating Patients </a:t>
            </a:r>
            <a:r>
              <a:rPr lang="en-US" sz="700" spc="-50" dirty="0">
                <a:solidFill>
                  <a:schemeClr val="bg1"/>
                </a:solidFill>
                <a:effectLst>
                  <a:outerShdw blurRad="76200" dist="38100" dir="2700000" algn="tl" rotWithShape="0">
                    <a:prstClr val="black">
                      <a:alpha val="30000"/>
                    </a:prstClr>
                  </a:outerShdw>
                </a:effectLst>
                <a:latin typeface="Franklin Gothic Book" charset="0"/>
                <a:ea typeface="Franklin Gothic Book" charset="0"/>
                <a:cs typeface="Franklin Gothic Book" charset="0"/>
              </a:rPr>
              <a:t>with</a:t>
            </a:r>
            <a:r>
              <a:rPr lang="en-US" sz="900" spc="-50" dirty="0">
                <a:solidFill>
                  <a:schemeClr val="bg1"/>
                </a:solidFill>
                <a:effectLst>
                  <a:outerShdw blurRad="76200" dist="38100" dir="2700000" algn="tl" rotWithShape="0">
                    <a:prstClr val="black">
                      <a:alpha val="30000"/>
                    </a:prstClr>
                  </a:outerShdw>
                </a:effectLst>
                <a:latin typeface="Franklin Gothic Book" charset="0"/>
                <a:ea typeface="Franklin Gothic Book" charset="0"/>
                <a:cs typeface="Franklin Gothic Book" charset="0"/>
              </a:rPr>
              <a:t> Cervical Degenerative Disc Disease (DDD)</a:t>
            </a:r>
          </a:p>
        </p:txBody>
      </p:sp>
      <p:sp>
        <p:nvSpPr>
          <p:cNvPr id="15" name="Slide Number Placeholder 8">
            <a:extLst>
              <a:ext uri="{FF2B5EF4-FFF2-40B4-BE49-F238E27FC236}">
                <a16:creationId xmlns:a16="http://schemas.microsoft.com/office/drawing/2014/main" id="{F469319E-ECAE-6D47-B6BD-D6B99DA0960C}"/>
              </a:ext>
            </a:extLst>
          </p:cNvPr>
          <p:cNvSpPr txBox="1">
            <a:spLocks/>
          </p:cNvSpPr>
          <p:nvPr userDrawn="1"/>
        </p:nvSpPr>
        <p:spPr>
          <a:xfrm>
            <a:off x="8382000" y="4851057"/>
            <a:ext cx="466496" cy="222071"/>
          </a:xfrm>
          <a:prstGeom prst="rect">
            <a:avLst/>
          </a:prstGeom>
        </p:spPr>
        <p:txBody>
          <a:bodyPr anchor="ctr"/>
          <a:lstStyle>
            <a:defPPr>
              <a:defRPr lang="en-US"/>
            </a:defPPr>
            <a:lvl1pPr marL="0" algn="l" defTabSz="914400" rtl="0" eaLnBrk="1" latinLnBrk="0" hangingPunct="1">
              <a:defRPr sz="1800" b="1" i="0" kern="1200">
                <a:solidFill>
                  <a:schemeClr val="tx1">
                    <a:lumMod val="65000"/>
                    <a:lumOff val="35000"/>
                  </a:schemeClr>
                </a:solidFill>
                <a:latin typeface="Franklin Gothic Book" charset="0"/>
                <a:ea typeface="Franklin Gothic Book" charset="0"/>
                <a:cs typeface="Franklin Gothic Boo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9365F48-4EC2-4A32-8E10-E01C273F87BE}" type="slidenum">
              <a:rPr lang="en-US" sz="1100" smtClean="0">
                <a:solidFill>
                  <a:schemeClr val="bg1"/>
                </a:solidFill>
                <a:effectLst>
                  <a:outerShdw blurRad="76200" dist="38100" dir="2700000" algn="tl" rotWithShape="0">
                    <a:prstClr val="black">
                      <a:alpha val="30000"/>
                    </a:prstClr>
                  </a:outerShdw>
                </a:effectLst>
              </a:rPr>
              <a:pPr algn="r"/>
              <a:t>‹#›</a:t>
            </a:fld>
            <a:endParaRPr lang="en-US" sz="1100" dirty="0">
              <a:solidFill>
                <a:schemeClr val="bg1"/>
              </a:solidFill>
              <a:effectLst>
                <a:outerShdw blurRad="76200" dist="38100" dir="2700000" algn="tl" rotWithShape="0">
                  <a:prstClr val="black">
                    <a:alpha val="30000"/>
                  </a:prstClr>
                </a:outerShdw>
              </a:effectLst>
            </a:endParaRPr>
          </a:p>
        </p:txBody>
      </p:sp>
      <p:sp>
        <p:nvSpPr>
          <p:cNvPr id="5" name="Rectangle 4">
            <a:extLst>
              <a:ext uri="{FF2B5EF4-FFF2-40B4-BE49-F238E27FC236}">
                <a16:creationId xmlns:a16="http://schemas.microsoft.com/office/drawing/2014/main" id="{7F72E22C-13A1-0148-8BDD-01776E7BE8A7}"/>
              </a:ext>
            </a:extLst>
          </p:cNvPr>
          <p:cNvSpPr/>
          <p:nvPr userDrawn="1"/>
        </p:nvSpPr>
        <p:spPr>
          <a:xfrm>
            <a:off x="8839200" y="4848214"/>
            <a:ext cx="304800" cy="209331"/>
          </a:xfrm>
          <a:custGeom>
            <a:avLst/>
            <a:gdLst>
              <a:gd name="connsiteX0" fmla="*/ 0 w 219304"/>
              <a:gd name="connsiteY0" fmla="*/ 0 h 209331"/>
              <a:gd name="connsiteX1" fmla="*/ 219304 w 219304"/>
              <a:gd name="connsiteY1" fmla="*/ 0 h 209331"/>
              <a:gd name="connsiteX2" fmla="*/ 219304 w 219304"/>
              <a:gd name="connsiteY2" fmla="*/ 209331 h 209331"/>
              <a:gd name="connsiteX3" fmla="*/ 0 w 219304"/>
              <a:gd name="connsiteY3" fmla="*/ 209331 h 209331"/>
              <a:gd name="connsiteX4" fmla="*/ 0 w 219304"/>
              <a:gd name="connsiteY4" fmla="*/ 0 h 209331"/>
              <a:gd name="connsiteX0" fmla="*/ 0 w 219304"/>
              <a:gd name="connsiteY0" fmla="*/ 0 h 209331"/>
              <a:gd name="connsiteX1" fmla="*/ 219304 w 219304"/>
              <a:gd name="connsiteY1" fmla="*/ 0 h 209331"/>
              <a:gd name="connsiteX2" fmla="*/ 219304 w 219304"/>
              <a:gd name="connsiteY2" fmla="*/ 209331 h 209331"/>
              <a:gd name="connsiteX3" fmla="*/ 32084 w 219304"/>
              <a:gd name="connsiteY3" fmla="*/ 205320 h 209331"/>
              <a:gd name="connsiteX4" fmla="*/ 0 w 219304"/>
              <a:gd name="connsiteY4" fmla="*/ 0 h 209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304" h="209331">
                <a:moveTo>
                  <a:pt x="0" y="0"/>
                </a:moveTo>
                <a:lnTo>
                  <a:pt x="219304" y="0"/>
                </a:lnTo>
                <a:lnTo>
                  <a:pt x="219304" y="209331"/>
                </a:lnTo>
                <a:lnTo>
                  <a:pt x="32084" y="20532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Tree>
    <p:extLst>
      <p:ext uri="{BB962C8B-B14F-4D97-AF65-F5344CB8AC3E}">
        <p14:creationId xmlns:p14="http://schemas.microsoft.com/office/powerpoint/2010/main" val="4006902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and Content">
    <p:bg>
      <p:bgPr>
        <a:gradFill flip="none" rotWithShape="1">
          <a:gsLst>
            <a:gs pos="0">
              <a:srgbClr val="FE9865"/>
            </a:gs>
            <a:gs pos="82000">
              <a:srgbClr val="FF6666"/>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50724" y="742949"/>
            <a:ext cx="4572000" cy="990602"/>
          </a:xfrm>
          <a:prstGeom prst="rect">
            <a:avLst/>
          </a:prstGeom>
        </p:spPr>
        <p:txBody>
          <a:bodyPr anchor="ctr" anchorCtr="0"/>
          <a:lstStyle>
            <a:lvl1pPr algn="l">
              <a:lnSpc>
                <a:spcPts val="3200"/>
              </a:lnSpc>
              <a:defRPr sz="3000" b="0" i="0" spc="-38" baseline="0">
                <a:solidFill>
                  <a:schemeClr val="bg1"/>
                </a:solidFill>
                <a:effectLst>
                  <a:outerShdw blurRad="50800" dist="38100" dir="2700000" algn="tl" rotWithShape="0">
                    <a:prstClr val="black">
                      <a:alpha val="40000"/>
                    </a:prstClr>
                  </a:outerShdw>
                </a:effectLst>
                <a:latin typeface="Franklin Gothic Medium" charset="0"/>
                <a:ea typeface="Franklin Gothic Medium" charset="0"/>
                <a:cs typeface="Franklin Gothic Medium" charset="0"/>
              </a:defRPr>
            </a:lvl1pPr>
          </a:lstStyle>
          <a:p>
            <a:r>
              <a:rPr lang="en-US" dirty="0"/>
              <a:t>Click to edit Master title style</a:t>
            </a:r>
          </a:p>
        </p:txBody>
      </p:sp>
      <p:sp>
        <p:nvSpPr>
          <p:cNvPr id="3" name="Content Placeholder 2"/>
          <p:cNvSpPr>
            <a:spLocks noGrp="1"/>
          </p:cNvSpPr>
          <p:nvPr>
            <p:ph idx="1"/>
          </p:nvPr>
        </p:nvSpPr>
        <p:spPr>
          <a:xfrm>
            <a:off x="4248665" y="1932656"/>
            <a:ext cx="4581296" cy="2667000"/>
          </a:xfrm>
          <a:prstGeom prst="rect">
            <a:avLst/>
          </a:prstGeom>
        </p:spPr>
        <p:txBody>
          <a:bodyPr/>
          <a:lstStyle>
            <a:lvl1pPr marL="0" indent="0">
              <a:lnSpc>
                <a:spcPts val="2250"/>
              </a:lnSpc>
              <a:spcBef>
                <a:spcPts val="0"/>
              </a:spcBef>
              <a:spcAft>
                <a:spcPts val="300"/>
              </a:spcAft>
              <a:buClr>
                <a:srgbClr val="0086F0"/>
              </a:buClr>
              <a:buSzPct val="115000"/>
              <a:buFontTx/>
              <a:buNone/>
              <a:defRPr b="0" i="0" spc="-75" baseline="0">
                <a:solidFill>
                  <a:srgbClr val="E7E7E7"/>
                </a:solidFill>
                <a:latin typeface="Franklin Gothic Book" charset="0"/>
                <a:ea typeface="Franklin Gothic Book" charset="0"/>
                <a:cs typeface="Franklin Gothic Book" charset="0"/>
              </a:defRPr>
            </a:lvl1pPr>
            <a:lvl2pPr marL="557213" indent="-214313">
              <a:lnSpc>
                <a:spcPts val="2250"/>
              </a:lnSpc>
              <a:spcBef>
                <a:spcPts val="0"/>
              </a:spcBef>
              <a:spcAft>
                <a:spcPts val="300"/>
              </a:spcAft>
              <a:buSzPct val="110000"/>
              <a:buFont typeface="Arial" charset="0"/>
              <a:buChar char="•"/>
              <a:defRPr b="0" i="0" spc="-75" baseline="0">
                <a:solidFill>
                  <a:schemeClr val="bg1"/>
                </a:solidFill>
                <a:latin typeface="Franklin Gothic Book" charset="0"/>
                <a:ea typeface="Franklin Gothic Book" charset="0"/>
                <a:cs typeface="Franklin Gothic Book" charset="0"/>
              </a:defRPr>
            </a:lvl2pPr>
            <a:lvl3pPr marL="857250" indent="-171450">
              <a:lnSpc>
                <a:spcPts val="2250"/>
              </a:lnSpc>
              <a:spcBef>
                <a:spcPts val="0"/>
              </a:spcBef>
              <a:spcAft>
                <a:spcPts val="300"/>
              </a:spcAft>
              <a:buSzPct val="75000"/>
              <a:buFont typeface=".LucidaGrandeUI" charset="0"/>
              <a:buChar char="○"/>
              <a:defRPr b="0" i="0" spc="-75" baseline="0">
                <a:solidFill>
                  <a:schemeClr val="bg1"/>
                </a:solidFill>
                <a:latin typeface="Franklin Gothic Book" charset="0"/>
                <a:ea typeface="Franklin Gothic Book" charset="0"/>
                <a:cs typeface="Franklin Gothic Book" charset="0"/>
              </a:defRPr>
            </a:lvl3pPr>
            <a:lvl4pPr marL="1200150" indent="-171450">
              <a:lnSpc>
                <a:spcPts val="2250"/>
              </a:lnSpc>
              <a:spcBef>
                <a:spcPts val="0"/>
              </a:spcBef>
              <a:spcAft>
                <a:spcPts val="300"/>
              </a:spcAft>
              <a:buClr>
                <a:schemeClr val="tx1">
                  <a:lumMod val="50000"/>
                  <a:lumOff val="50000"/>
                </a:schemeClr>
              </a:buClr>
              <a:buFont typeface="Arial" charset="0"/>
              <a:buChar char="•"/>
              <a:defRPr b="0" i="0" spc="-75" baseline="0">
                <a:solidFill>
                  <a:schemeClr val="bg1"/>
                </a:solidFill>
                <a:latin typeface="Franklin Gothic Book" charset="0"/>
                <a:ea typeface="Franklin Gothic Book" charset="0"/>
                <a:cs typeface="Franklin Gothic Book" charset="0"/>
              </a:defRPr>
            </a:lvl4pPr>
            <a:lvl5pPr>
              <a:lnSpc>
                <a:spcPts val="2250"/>
              </a:lnSpc>
              <a:spcBef>
                <a:spcPts val="0"/>
              </a:spcBef>
              <a:spcAft>
                <a:spcPts val="300"/>
              </a:spcAft>
              <a:defRPr b="0" i="0" spc="-75" baseline="0">
                <a:solidFill>
                  <a:schemeClr val="bg1"/>
                </a:solidFill>
                <a:latin typeface="Franklin Gothic Book" charset="0"/>
                <a:ea typeface="Franklin Gothic Book" charset="0"/>
                <a:cs typeface="Franklin Gothic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F3B78900-ABE4-8E46-BD40-F46F94713CF6}"/>
              </a:ext>
            </a:extLst>
          </p:cNvPr>
          <p:cNvSpPr txBox="1">
            <a:spLocks/>
          </p:cNvSpPr>
          <p:nvPr userDrawn="1"/>
        </p:nvSpPr>
        <p:spPr>
          <a:xfrm>
            <a:off x="762000" y="4848214"/>
            <a:ext cx="2971800" cy="209331"/>
          </a:xfrm>
          <a:prstGeom prst="rect">
            <a:avLst/>
          </a:prstGeom>
          <a:effectLst/>
        </p:spPr>
        <p:txBody>
          <a:bodyPr anchor="b"/>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ts val="2250"/>
              </a:lnSpc>
              <a:spcBef>
                <a:spcPts val="0"/>
              </a:spcBef>
            </a:pPr>
            <a:r>
              <a:rPr lang="en-US" sz="900" spc="-50" dirty="0">
                <a:solidFill>
                  <a:schemeClr val="bg1"/>
                </a:solidFill>
                <a:effectLst/>
                <a:latin typeface="Franklin Gothic Book" charset="0"/>
                <a:ea typeface="Franklin Gothic Book" charset="0"/>
                <a:cs typeface="Franklin Gothic Book" charset="0"/>
              </a:rPr>
              <a:t>Treating Patients </a:t>
            </a:r>
            <a:r>
              <a:rPr lang="en-US" sz="700" spc="-50" dirty="0">
                <a:solidFill>
                  <a:schemeClr val="bg1"/>
                </a:solidFill>
                <a:effectLst/>
                <a:latin typeface="Franklin Gothic Book" charset="0"/>
                <a:ea typeface="Franklin Gothic Book" charset="0"/>
                <a:cs typeface="Franklin Gothic Book" charset="0"/>
              </a:rPr>
              <a:t>with</a:t>
            </a:r>
            <a:r>
              <a:rPr lang="en-US" sz="900" spc="-50" dirty="0">
                <a:solidFill>
                  <a:schemeClr val="bg1"/>
                </a:solidFill>
                <a:effectLst/>
                <a:latin typeface="Franklin Gothic Book" charset="0"/>
                <a:ea typeface="Franklin Gothic Book" charset="0"/>
                <a:cs typeface="Franklin Gothic Book" charset="0"/>
              </a:rPr>
              <a:t> Cervical Degenerative Disc Disease (DDD)</a:t>
            </a:r>
          </a:p>
        </p:txBody>
      </p:sp>
      <p:sp>
        <p:nvSpPr>
          <p:cNvPr id="9" name="Slide Number Placeholder 8">
            <a:extLst>
              <a:ext uri="{FF2B5EF4-FFF2-40B4-BE49-F238E27FC236}">
                <a16:creationId xmlns:a16="http://schemas.microsoft.com/office/drawing/2014/main" id="{CFFE5941-A60E-5944-A64D-72A14918FC68}"/>
              </a:ext>
            </a:extLst>
          </p:cNvPr>
          <p:cNvSpPr txBox="1">
            <a:spLocks/>
          </p:cNvSpPr>
          <p:nvPr userDrawn="1"/>
        </p:nvSpPr>
        <p:spPr>
          <a:xfrm>
            <a:off x="295504" y="4851057"/>
            <a:ext cx="466496" cy="222071"/>
          </a:xfrm>
          <a:prstGeom prst="rect">
            <a:avLst/>
          </a:prstGeom>
        </p:spPr>
        <p:txBody>
          <a:bodyPr anchor="ctr"/>
          <a:lstStyle>
            <a:defPPr>
              <a:defRPr lang="en-US"/>
            </a:defPPr>
            <a:lvl1pPr marL="0" algn="l" defTabSz="914400" rtl="0" eaLnBrk="1" latinLnBrk="0" hangingPunct="1">
              <a:defRPr sz="1800" b="1" i="0" kern="1200">
                <a:solidFill>
                  <a:schemeClr val="tx1">
                    <a:lumMod val="65000"/>
                    <a:lumOff val="35000"/>
                  </a:schemeClr>
                </a:solidFill>
                <a:latin typeface="Franklin Gothic Book" charset="0"/>
                <a:ea typeface="Franklin Gothic Book" charset="0"/>
                <a:cs typeface="Franklin Gothic Boo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9365F48-4EC2-4A32-8E10-E01C273F87BE}" type="slidenum">
              <a:rPr lang="en-US" sz="1100" smtClean="0">
                <a:solidFill>
                  <a:schemeClr val="bg1"/>
                </a:solidFill>
                <a:effectLst/>
              </a:rPr>
              <a:pPr algn="l"/>
              <a:t>‹#›</a:t>
            </a:fld>
            <a:endParaRPr lang="en-US" sz="1100" dirty="0">
              <a:solidFill>
                <a:schemeClr val="bg1"/>
              </a:solidFill>
              <a:effectLst/>
            </a:endParaRPr>
          </a:p>
        </p:txBody>
      </p:sp>
      <p:sp>
        <p:nvSpPr>
          <p:cNvPr id="10" name="Rectangle 4">
            <a:extLst>
              <a:ext uri="{FF2B5EF4-FFF2-40B4-BE49-F238E27FC236}">
                <a16:creationId xmlns:a16="http://schemas.microsoft.com/office/drawing/2014/main" id="{A8C42A7A-B563-4C41-A3C6-9564BCD08159}"/>
              </a:ext>
            </a:extLst>
          </p:cNvPr>
          <p:cNvSpPr/>
          <p:nvPr userDrawn="1"/>
        </p:nvSpPr>
        <p:spPr>
          <a:xfrm flipH="1">
            <a:off x="0" y="4848214"/>
            <a:ext cx="304800" cy="209331"/>
          </a:xfrm>
          <a:custGeom>
            <a:avLst/>
            <a:gdLst>
              <a:gd name="connsiteX0" fmla="*/ 0 w 219304"/>
              <a:gd name="connsiteY0" fmla="*/ 0 h 209331"/>
              <a:gd name="connsiteX1" fmla="*/ 219304 w 219304"/>
              <a:gd name="connsiteY1" fmla="*/ 0 h 209331"/>
              <a:gd name="connsiteX2" fmla="*/ 219304 w 219304"/>
              <a:gd name="connsiteY2" fmla="*/ 209331 h 209331"/>
              <a:gd name="connsiteX3" fmla="*/ 0 w 219304"/>
              <a:gd name="connsiteY3" fmla="*/ 209331 h 209331"/>
              <a:gd name="connsiteX4" fmla="*/ 0 w 219304"/>
              <a:gd name="connsiteY4" fmla="*/ 0 h 209331"/>
              <a:gd name="connsiteX0" fmla="*/ 0 w 219304"/>
              <a:gd name="connsiteY0" fmla="*/ 0 h 209331"/>
              <a:gd name="connsiteX1" fmla="*/ 219304 w 219304"/>
              <a:gd name="connsiteY1" fmla="*/ 0 h 209331"/>
              <a:gd name="connsiteX2" fmla="*/ 219304 w 219304"/>
              <a:gd name="connsiteY2" fmla="*/ 209331 h 209331"/>
              <a:gd name="connsiteX3" fmla="*/ 32084 w 219304"/>
              <a:gd name="connsiteY3" fmla="*/ 205320 h 209331"/>
              <a:gd name="connsiteX4" fmla="*/ 0 w 219304"/>
              <a:gd name="connsiteY4" fmla="*/ 0 h 209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304" h="209331">
                <a:moveTo>
                  <a:pt x="0" y="0"/>
                </a:moveTo>
                <a:lnTo>
                  <a:pt x="219304" y="0"/>
                </a:lnTo>
                <a:lnTo>
                  <a:pt x="219304" y="209331"/>
                </a:lnTo>
                <a:lnTo>
                  <a:pt x="32084" y="20532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77783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E7E7E7"/>
        </a:solidFill>
        <a:effectLst/>
      </p:bgPr>
    </p:bg>
    <p:spTree>
      <p:nvGrpSpPr>
        <p:cNvPr id="1" name=""/>
        <p:cNvGrpSpPr/>
        <p:nvPr/>
      </p:nvGrpSpPr>
      <p:grpSpPr>
        <a:xfrm>
          <a:off x="0" y="0"/>
          <a:ext cx="0" cy="0"/>
          <a:chOff x="0" y="0"/>
          <a:chExt cx="0" cy="0"/>
        </a:xfrm>
      </p:grpSpPr>
      <p:sp>
        <p:nvSpPr>
          <p:cNvPr id="10" name="Rounded Rectangle 3">
            <a:extLst>
              <a:ext uri="{FF2B5EF4-FFF2-40B4-BE49-F238E27FC236}">
                <a16:creationId xmlns:a16="http://schemas.microsoft.com/office/drawing/2014/main" id="{0926A973-6FE8-8F4E-BC13-021844D10A52}"/>
              </a:ext>
            </a:extLst>
          </p:cNvPr>
          <p:cNvSpPr/>
          <p:nvPr userDrawn="1"/>
        </p:nvSpPr>
        <p:spPr>
          <a:xfrm flipH="1">
            <a:off x="-3" y="0"/>
            <a:ext cx="7239002" cy="5142973"/>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2428"/>
              <a:gd name="connsiteY0" fmla="*/ 2277 h 10000"/>
              <a:gd name="connsiteX1" fmla="*/ 4428 w 12428"/>
              <a:gd name="connsiteY1" fmla="*/ 0 h 10000"/>
              <a:gd name="connsiteX2" fmla="*/ 12428 w 12428"/>
              <a:gd name="connsiteY2" fmla="*/ 0 h 10000"/>
              <a:gd name="connsiteX3" fmla="*/ 12428 w 12428"/>
              <a:gd name="connsiteY3" fmla="*/ 10000 h 10000"/>
              <a:gd name="connsiteX4" fmla="*/ 2428 w 12428"/>
              <a:gd name="connsiteY4" fmla="*/ 10000 h 10000"/>
              <a:gd name="connsiteX5" fmla="*/ 0 w 12428"/>
              <a:gd name="connsiteY5" fmla="*/ 2277 h 10000"/>
              <a:gd name="connsiteX0" fmla="*/ 0 w 12428"/>
              <a:gd name="connsiteY0" fmla="*/ 2277 h 10000"/>
              <a:gd name="connsiteX1" fmla="*/ 4428 w 12428"/>
              <a:gd name="connsiteY1" fmla="*/ 0 h 10000"/>
              <a:gd name="connsiteX2" fmla="*/ 12428 w 12428"/>
              <a:gd name="connsiteY2" fmla="*/ 0 h 10000"/>
              <a:gd name="connsiteX3" fmla="*/ 12428 w 12428"/>
              <a:gd name="connsiteY3" fmla="*/ 10000 h 10000"/>
              <a:gd name="connsiteX4" fmla="*/ 4717 w 12428"/>
              <a:gd name="connsiteY4" fmla="*/ 10000 h 10000"/>
              <a:gd name="connsiteX5" fmla="*/ 0 w 12428"/>
              <a:gd name="connsiteY5" fmla="*/ 2277 h 10000"/>
              <a:gd name="connsiteX0" fmla="*/ 0 w 11692"/>
              <a:gd name="connsiteY0" fmla="*/ 3423 h 10000"/>
              <a:gd name="connsiteX1" fmla="*/ 3692 w 11692"/>
              <a:gd name="connsiteY1" fmla="*/ 0 h 10000"/>
              <a:gd name="connsiteX2" fmla="*/ 11692 w 11692"/>
              <a:gd name="connsiteY2" fmla="*/ 0 h 10000"/>
              <a:gd name="connsiteX3" fmla="*/ 11692 w 11692"/>
              <a:gd name="connsiteY3" fmla="*/ 10000 h 10000"/>
              <a:gd name="connsiteX4" fmla="*/ 3981 w 11692"/>
              <a:gd name="connsiteY4" fmla="*/ 10000 h 10000"/>
              <a:gd name="connsiteX5" fmla="*/ 0 w 11692"/>
              <a:gd name="connsiteY5" fmla="*/ 3423 h 10000"/>
              <a:gd name="connsiteX0" fmla="*/ 0 w 11692"/>
              <a:gd name="connsiteY0" fmla="*/ 3423 h 10020"/>
              <a:gd name="connsiteX1" fmla="*/ 3692 w 11692"/>
              <a:gd name="connsiteY1" fmla="*/ 0 h 10020"/>
              <a:gd name="connsiteX2" fmla="*/ 11692 w 11692"/>
              <a:gd name="connsiteY2" fmla="*/ 0 h 10020"/>
              <a:gd name="connsiteX3" fmla="*/ 11692 w 11692"/>
              <a:gd name="connsiteY3" fmla="*/ 10000 h 10020"/>
              <a:gd name="connsiteX4" fmla="*/ 6429 w 11692"/>
              <a:gd name="connsiteY4" fmla="*/ 10020 h 10020"/>
              <a:gd name="connsiteX5" fmla="*/ 0 w 11692"/>
              <a:gd name="connsiteY5" fmla="*/ 3423 h 10020"/>
              <a:gd name="connsiteX0" fmla="*/ 0 w 9563"/>
              <a:gd name="connsiteY0" fmla="*/ 3818 h 10020"/>
              <a:gd name="connsiteX1" fmla="*/ 1563 w 9563"/>
              <a:gd name="connsiteY1" fmla="*/ 0 h 10020"/>
              <a:gd name="connsiteX2" fmla="*/ 9563 w 9563"/>
              <a:gd name="connsiteY2" fmla="*/ 0 h 10020"/>
              <a:gd name="connsiteX3" fmla="*/ 9563 w 9563"/>
              <a:gd name="connsiteY3" fmla="*/ 10000 h 10020"/>
              <a:gd name="connsiteX4" fmla="*/ 4300 w 9563"/>
              <a:gd name="connsiteY4" fmla="*/ 10020 h 10020"/>
              <a:gd name="connsiteX5" fmla="*/ 0 w 9563"/>
              <a:gd name="connsiteY5" fmla="*/ 3818 h 10020"/>
              <a:gd name="connsiteX0" fmla="*/ 0 w 11394"/>
              <a:gd name="connsiteY0" fmla="*/ 4934 h 10000"/>
              <a:gd name="connsiteX1" fmla="*/ 3028 w 11394"/>
              <a:gd name="connsiteY1" fmla="*/ 0 h 10000"/>
              <a:gd name="connsiteX2" fmla="*/ 11394 w 11394"/>
              <a:gd name="connsiteY2" fmla="*/ 0 h 10000"/>
              <a:gd name="connsiteX3" fmla="*/ 11394 w 11394"/>
              <a:gd name="connsiteY3" fmla="*/ 9980 h 10000"/>
              <a:gd name="connsiteX4" fmla="*/ 5890 w 11394"/>
              <a:gd name="connsiteY4" fmla="*/ 10000 h 10000"/>
              <a:gd name="connsiteX5" fmla="*/ 0 w 11394"/>
              <a:gd name="connsiteY5" fmla="*/ 4934 h 10000"/>
              <a:gd name="connsiteX0" fmla="*/ 0 w 11394"/>
              <a:gd name="connsiteY0" fmla="*/ 4934 h 10000"/>
              <a:gd name="connsiteX1" fmla="*/ 1738 w 11394"/>
              <a:gd name="connsiteY1" fmla="*/ 0 h 10000"/>
              <a:gd name="connsiteX2" fmla="*/ 11394 w 11394"/>
              <a:gd name="connsiteY2" fmla="*/ 0 h 10000"/>
              <a:gd name="connsiteX3" fmla="*/ 11394 w 11394"/>
              <a:gd name="connsiteY3" fmla="*/ 9980 h 10000"/>
              <a:gd name="connsiteX4" fmla="*/ 5890 w 11394"/>
              <a:gd name="connsiteY4" fmla="*/ 10000 h 10000"/>
              <a:gd name="connsiteX5" fmla="*/ 0 w 11394"/>
              <a:gd name="connsiteY5" fmla="*/ 4934 h 10000"/>
              <a:gd name="connsiteX0" fmla="*/ 0 w 10416"/>
              <a:gd name="connsiteY0" fmla="*/ 4954 h 10000"/>
              <a:gd name="connsiteX1" fmla="*/ 760 w 10416"/>
              <a:gd name="connsiteY1" fmla="*/ 0 h 10000"/>
              <a:gd name="connsiteX2" fmla="*/ 10416 w 10416"/>
              <a:gd name="connsiteY2" fmla="*/ 0 h 10000"/>
              <a:gd name="connsiteX3" fmla="*/ 10416 w 10416"/>
              <a:gd name="connsiteY3" fmla="*/ 9980 h 10000"/>
              <a:gd name="connsiteX4" fmla="*/ 4912 w 10416"/>
              <a:gd name="connsiteY4" fmla="*/ 10000 h 10000"/>
              <a:gd name="connsiteX5" fmla="*/ 0 w 10416"/>
              <a:gd name="connsiteY5" fmla="*/ 4954 h 10000"/>
              <a:gd name="connsiteX0" fmla="*/ 0 w 10687"/>
              <a:gd name="connsiteY0" fmla="*/ 4816 h 10000"/>
              <a:gd name="connsiteX1" fmla="*/ 1031 w 10687"/>
              <a:gd name="connsiteY1" fmla="*/ 0 h 10000"/>
              <a:gd name="connsiteX2" fmla="*/ 10687 w 10687"/>
              <a:gd name="connsiteY2" fmla="*/ 0 h 10000"/>
              <a:gd name="connsiteX3" fmla="*/ 10687 w 10687"/>
              <a:gd name="connsiteY3" fmla="*/ 9980 h 10000"/>
              <a:gd name="connsiteX4" fmla="*/ 5183 w 10687"/>
              <a:gd name="connsiteY4" fmla="*/ 10000 h 10000"/>
              <a:gd name="connsiteX5" fmla="*/ 0 w 10687"/>
              <a:gd name="connsiteY5" fmla="*/ 4816 h 10000"/>
              <a:gd name="connsiteX0" fmla="*/ 0 w 10687"/>
              <a:gd name="connsiteY0" fmla="*/ 4816 h 9984"/>
              <a:gd name="connsiteX1" fmla="*/ 1031 w 10687"/>
              <a:gd name="connsiteY1" fmla="*/ 0 h 9984"/>
              <a:gd name="connsiteX2" fmla="*/ 10687 w 10687"/>
              <a:gd name="connsiteY2" fmla="*/ 0 h 9984"/>
              <a:gd name="connsiteX3" fmla="*/ 10687 w 10687"/>
              <a:gd name="connsiteY3" fmla="*/ 9980 h 9984"/>
              <a:gd name="connsiteX4" fmla="*/ 2711 w 10687"/>
              <a:gd name="connsiteY4" fmla="*/ 9984 h 9984"/>
              <a:gd name="connsiteX5" fmla="*/ 0 w 10687"/>
              <a:gd name="connsiteY5" fmla="*/ 4816 h 9984"/>
              <a:gd name="connsiteX0" fmla="*/ 0 w 10000"/>
              <a:gd name="connsiteY0" fmla="*/ 4824 h 10015"/>
              <a:gd name="connsiteX1" fmla="*/ 965 w 10000"/>
              <a:gd name="connsiteY1" fmla="*/ 0 h 10015"/>
              <a:gd name="connsiteX2" fmla="*/ 10000 w 10000"/>
              <a:gd name="connsiteY2" fmla="*/ 0 h 10015"/>
              <a:gd name="connsiteX3" fmla="*/ 10000 w 10000"/>
              <a:gd name="connsiteY3" fmla="*/ 9996 h 10015"/>
              <a:gd name="connsiteX4" fmla="*/ 1481 w 10000"/>
              <a:gd name="connsiteY4" fmla="*/ 10015 h 10015"/>
              <a:gd name="connsiteX5" fmla="*/ 0 w 10000"/>
              <a:gd name="connsiteY5" fmla="*/ 4824 h 1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15">
                <a:moveTo>
                  <a:pt x="0" y="4824"/>
                </a:moveTo>
                <a:lnTo>
                  <a:pt x="965" y="0"/>
                </a:lnTo>
                <a:lnTo>
                  <a:pt x="10000" y="0"/>
                </a:lnTo>
                <a:lnTo>
                  <a:pt x="10000" y="9996"/>
                </a:lnTo>
                <a:lnTo>
                  <a:pt x="1481" y="10015"/>
                </a:lnTo>
                <a:lnTo>
                  <a:pt x="0" y="4824"/>
                </a:lnTo>
                <a:close/>
              </a:path>
            </a:pathLst>
          </a:custGeom>
          <a:gradFill>
            <a:gsLst>
              <a:gs pos="0">
                <a:srgbClr val="323399"/>
              </a:gs>
              <a:gs pos="100000">
                <a:srgbClr val="3266CC"/>
              </a:gs>
            </a:gsLst>
            <a:lin ang="0" scaled="0"/>
          </a:gradFill>
          <a:ln>
            <a:noFill/>
          </a:ln>
          <a:effectLst>
            <a:outerShdw dist="101600" algn="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p:cNvSpPr txBox="1">
            <a:spLocks/>
          </p:cNvSpPr>
          <p:nvPr userDrawn="1"/>
        </p:nvSpPr>
        <p:spPr>
          <a:xfrm>
            <a:off x="762000" y="4848214"/>
            <a:ext cx="2971800" cy="209331"/>
          </a:xfrm>
          <a:prstGeom prst="rect">
            <a:avLst/>
          </a:prstGeom>
        </p:spPr>
        <p:txBody>
          <a:bodyPr anchor="b"/>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ts val="2250"/>
              </a:lnSpc>
              <a:spcBef>
                <a:spcPts val="0"/>
              </a:spcBef>
            </a:pPr>
            <a:r>
              <a:rPr lang="en-US" sz="900" spc="-50" dirty="0">
                <a:solidFill>
                  <a:schemeClr val="bg1"/>
                </a:solidFill>
                <a:effectLst/>
                <a:latin typeface="Franklin Gothic Book" charset="0"/>
                <a:ea typeface="Franklin Gothic Book" charset="0"/>
                <a:cs typeface="Franklin Gothic Book" charset="0"/>
              </a:rPr>
              <a:t>Treating Patients </a:t>
            </a:r>
            <a:r>
              <a:rPr lang="en-US" sz="700" spc="-50" dirty="0">
                <a:solidFill>
                  <a:schemeClr val="bg1"/>
                </a:solidFill>
                <a:effectLst/>
                <a:latin typeface="Franklin Gothic Book" charset="0"/>
                <a:ea typeface="Franklin Gothic Book" charset="0"/>
                <a:cs typeface="Franklin Gothic Book" charset="0"/>
              </a:rPr>
              <a:t>with</a:t>
            </a:r>
            <a:r>
              <a:rPr lang="en-US" sz="900" spc="-50" dirty="0">
                <a:solidFill>
                  <a:schemeClr val="bg1"/>
                </a:solidFill>
                <a:effectLst/>
                <a:latin typeface="Franklin Gothic Book" charset="0"/>
                <a:ea typeface="Franklin Gothic Book" charset="0"/>
                <a:cs typeface="Franklin Gothic Book" charset="0"/>
              </a:rPr>
              <a:t> Cervical Degenerative Disc Disease (DDD)</a:t>
            </a:r>
          </a:p>
        </p:txBody>
      </p:sp>
      <p:sp>
        <p:nvSpPr>
          <p:cNvPr id="15" name="Slide Number Placeholder 8">
            <a:extLst>
              <a:ext uri="{FF2B5EF4-FFF2-40B4-BE49-F238E27FC236}">
                <a16:creationId xmlns:a16="http://schemas.microsoft.com/office/drawing/2014/main" id="{F469319E-ECAE-6D47-B6BD-D6B99DA0960C}"/>
              </a:ext>
            </a:extLst>
          </p:cNvPr>
          <p:cNvSpPr txBox="1">
            <a:spLocks/>
          </p:cNvSpPr>
          <p:nvPr userDrawn="1"/>
        </p:nvSpPr>
        <p:spPr>
          <a:xfrm>
            <a:off x="295504" y="4851057"/>
            <a:ext cx="466496" cy="222071"/>
          </a:xfrm>
          <a:prstGeom prst="rect">
            <a:avLst/>
          </a:prstGeom>
        </p:spPr>
        <p:txBody>
          <a:bodyPr anchor="ctr"/>
          <a:lstStyle>
            <a:defPPr>
              <a:defRPr lang="en-US"/>
            </a:defPPr>
            <a:lvl1pPr marL="0" algn="l" defTabSz="914400" rtl="0" eaLnBrk="1" latinLnBrk="0" hangingPunct="1">
              <a:defRPr sz="1800" b="1" i="0" kern="1200">
                <a:solidFill>
                  <a:schemeClr val="tx1">
                    <a:lumMod val="65000"/>
                    <a:lumOff val="35000"/>
                  </a:schemeClr>
                </a:solidFill>
                <a:latin typeface="Franklin Gothic Book" charset="0"/>
                <a:ea typeface="Franklin Gothic Book" charset="0"/>
                <a:cs typeface="Franklin Gothic Boo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9365F48-4EC2-4A32-8E10-E01C273F87BE}" type="slidenum">
              <a:rPr lang="en-US" sz="1100" smtClean="0">
                <a:solidFill>
                  <a:schemeClr val="bg1"/>
                </a:solidFill>
                <a:effectLst/>
              </a:rPr>
              <a:pPr algn="l"/>
              <a:t>‹#›</a:t>
            </a:fld>
            <a:endParaRPr lang="en-US" sz="1100" dirty="0">
              <a:solidFill>
                <a:schemeClr val="bg1"/>
              </a:solidFill>
              <a:effectLst/>
            </a:endParaRPr>
          </a:p>
        </p:txBody>
      </p:sp>
      <p:sp>
        <p:nvSpPr>
          <p:cNvPr id="5" name="Rectangle 4">
            <a:extLst>
              <a:ext uri="{FF2B5EF4-FFF2-40B4-BE49-F238E27FC236}">
                <a16:creationId xmlns:a16="http://schemas.microsoft.com/office/drawing/2014/main" id="{7F72E22C-13A1-0148-8BDD-01776E7BE8A7}"/>
              </a:ext>
            </a:extLst>
          </p:cNvPr>
          <p:cNvSpPr/>
          <p:nvPr userDrawn="1"/>
        </p:nvSpPr>
        <p:spPr>
          <a:xfrm flipH="1">
            <a:off x="0" y="4848214"/>
            <a:ext cx="304800" cy="209331"/>
          </a:xfrm>
          <a:custGeom>
            <a:avLst/>
            <a:gdLst>
              <a:gd name="connsiteX0" fmla="*/ 0 w 219304"/>
              <a:gd name="connsiteY0" fmla="*/ 0 h 209331"/>
              <a:gd name="connsiteX1" fmla="*/ 219304 w 219304"/>
              <a:gd name="connsiteY1" fmla="*/ 0 h 209331"/>
              <a:gd name="connsiteX2" fmla="*/ 219304 w 219304"/>
              <a:gd name="connsiteY2" fmla="*/ 209331 h 209331"/>
              <a:gd name="connsiteX3" fmla="*/ 0 w 219304"/>
              <a:gd name="connsiteY3" fmla="*/ 209331 h 209331"/>
              <a:gd name="connsiteX4" fmla="*/ 0 w 219304"/>
              <a:gd name="connsiteY4" fmla="*/ 0 h 209331"/>
              <a:gd name="connsiteX0" fmla="*/ 0 w 219304"/>
              <a:gd name="connsiteY0" fmla="*/ 0 h 209331"/>
              <a:gd name="connsiteX1" fmla="*/ 219304 w 219304"/>
              <a:gd name="connsiteY1" fmla="*/ 0 h 209331"/>
              <a:gd name="connsiteX2" fmla="*/ 219304 w 219304"/>
              <a:gd name="connsiteY2" fmla="*/ 209331 h 209331"/>
              <a:gd name="connsiteX3" fmla="*/ 32084 w 219304"/>
              <a:gd name="connsiteY3" fmla="*/ 205320 h 209331"/>
              <a:gd name="connsiteX4" fmla="*/ 0 w 219304"/>
              <a:gd name="connsiteY4" fmla="*/ 0 h 209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304" h="209331">
                <a:moveTo>
                  <a:pt x="0" y="0"/>
                </a:moveTo>
                <a:lnTo>
                  <a:pt x="219304" y="0"/>
                </a:lnTo>
                <a:lnTo>
                  <a:pt x="219304" y="209331"/>
                </a:lnTo>
                <a:lnTo>
                  <a:pt x="32084" y="20532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26447830-931D-5249-9E3F-FF85A214AA6B}"/>
              </a:ext>
            </a:extLst>
          </p:cNvPr>
          <p:cNvSpPr>
            <a:spLocks noGrp="1"/>
          </p:cNvSpPr>
          <p:nvPr>
            <p:ph type="title"/>
          </p:nvPr>
        </p:nvSpPr>
        <p:spPr>
          <a:xfrm>
            <a:off x="304800" y="742949"/>
            <a:ext cx="4572000" cy="990602"/>
          </a:xfrm>
          <a:prstGeom prst="rect">
            <a:avLst/>
          </a:prstGeom>
        </p:spPr>
        <p:txBody>
          <a:bodyPr anchor="ctr" anchorCtr="0"/>
          <a:lstStyle>
            <a:lvl1pPr algn="l">
              <a:lnSpc>
                <a:spcPts val="3200"/>
              </a:lnSpc>
              <a:defRPr sz="3000" b="0" i="0" spc="-38" baseline="0">
                <a:solidFill>
                  <a:schemeClr val="bg1"/>
                </a:solidFill>
                <a:effectLst>
                  <a:outerShdw blurRad="50800" dist="38100" dir="2700000" algn="tl" rotWithShape="0">
                    <a:prstClr val="black">
                      <a:alpha val="40000"/>
                    </a:prstClr>
                  </a:outerShdw>
                </a:effectLst>
                <a:latin typeface="Franklin Gothic Medium" charset="0"/>
                <a:ea typeface="Franklin Gothic Medium" charset="0"/>
                <a:cs typeface="Franklin Gothic Medium" charset="0"/>
              </a:defRPr>
            </a:lvl1pPr>
          </a:lstStyle>
          <a:p>
            <a:r>
              <a:rPr lang="en-US" dirty="0"/>
              <a:t>Click to edit Master title style</a:t>
            </a:r>
          </a:p>
        </p:txBody>
      </p:sp>
      <p:sp>
        <p:nvSpPr>
          <p:cNvPr id="16" name="Content Placeholder 2">
            <a:extLst>
              <a:ext uri="{FF2B5EF4-FFF2-40B4-BE49-F238E27FC236}">
                <a16:creationId xmlns:a16="http://schemas.microsoft.com/office/drawing/2014/main" id="{8C54A5F4-6A5E-8142-968F-2963649D4BF5}"/>
              </a:ext>
            </a:extLst>
          </p:cNvPr>
          <p:cNvSpPr>
            <a:spLocks noGrp="1"/>
          </p:cNvSpPr>
          <p:nvPr>
            <p:ph idx="1"/>
          </p:nvPr>
        </p:nvSpPr>
        <p:spPr>
          <a:xfrm>
            <a:off x="295505" y="1932656"/>
            <a:ext cx="4581296" cy="2772694"/>
          </a:xfrm>
          <a:prstGeom prst="rect">
            <a:avLst/>
          </a:prstGeom>
        </p:spPr>
        <p:txBody>
          <a:bodyPr/>
          <a:lstStyle>
            <a:lvl1pPr marL="0" indent="0">
              <a:lnSpc>
                <a:spcPts val="2250"/>
              </a:lnSpc>
              <a:spcBef>
                <a:spcPts val="0"/>
              </a:spcBef>
              <a:spcAft>
                <a:spcPts val="300"/>
              </a:spcAft>
              <a:buClr>
                <a:srgbClr val="0086F0"/>
              </a:buClr>
              <a:buSzPct val="115000"/>
              <a:buFontTx/>
              <a:buNone/>
              <a:defRPr b="0" i="0" spc="-75" baseline="0">
                <a:solidFill>
                  <a:srgbClr val="E7E7E7"/>
                </a:solidFill>
                <a:latin typeface="Franklin Gothic Book" charset="0"/>
                <a:ea typeface="Franklin Gothic Book" charset="0"/>
                <a:cs typeface="Franklin Gothic Book" charset="0"/>
              </a:defRPr>
            </a:lvl1pPr>
            <a:lvl2pPr marL="557213" indent="-214313">
              <a:lnSpc>
                <a:spcPts val="2250"/>
              </a:lnSpc>
              <a:spcBef>
                <a:spcPts val="0"/>
              </a:spcBef>
              <a:spcAft>
                <a:spcPts val="300"/>
              </a:spcAft>
              <a:buSzPct val="110000"/>
              <a:buFont typeface="Arial" charset="0"/>
              <a:buChar char="•"/>
              <a:defRPr b="0" i="0" spc="-75" baseline="0">
                <a:solidFill>
                  <a:schemeClr val="bg1"/>
                </a:solidFill>
                <a:latin typeface="Franklin Gothic Book" charset="0"/>
                <a:ea typeface="Franklin Gothic Book" charset="0"/>
                <a:cs typeface="Franklin Gothic Book" charset="0"/>
              </a:defRPr>
            </a:lvl2pPr>
            <a:lvl3pPr marL="857250" indent="-171450">
              <a:lnSpc>
                <a:spcPts val="2250"/>
              </a:lnSpc>
              <a:spcBef>
                <a:spcPts val="0"/>
              </a:spcBef>
              <a:spcAft>
                <a:spcPts val="300"/>
              </a:spcAft>
              <a:buSzPct val="75000"/>
              <a:buFont typeface=".LucidaGrandeUI" charset="0"/>
              <a:buChar char="○"/>
              <a:defRPr b="0" i="0" spc="-75" baseline="0">
                <a:solidFill>
                  <a:schemeClr val="bg1"/>
                </a:solidFill>
                <a:latin typeface="Franklin Gothic Book" charset="0"/>
                <a:ea typeface="Franklin Gothic Book" charset="0"/>
                <a:cs typeface="Franklin Gothic Book" charset="0"/>
              </a:defRPr>
            </a:lvl3pPr>
            <a:lvl4pPr marL="1200150" indent="-171450">
              <a:lnSpc>
                <a:spcPts val="2250"/>
              </a:lnSpc>
              <a:spcBef>
                <a:spcPts val="0"/>
              </a:spcBef>
              <a:spcAft>
                <a:spcPts val="300"/>
              </a:spcAft>
              <a:buClr>
                <a:schemeClr val="tx1">
                  <a:lumMod val="50000"/>
                  <a:lumOff val="50000"/>
                </a:schemeClr>
              </a:buClr>
              <a:buFont typeface="Arial" charset="0"/>
              <a:buChar char="•"/>
              <a:defRPr b="0" i="0" spc="-75" baseline="0">
                <a:solidFill>
                  <a:schemeClr val="bg1"/>
                </a:solidFill>
                <a:latin typeface="Franklin Gothic Book" charset="0"/>
                <a:ea typeface="Franklin Gothic Book" charset="0"/>
                <a:cs typeface="Franklin Gothic Book" charset="0"/>
              </a:defRPr>
            </a:lvl4pPr>
            <a:lvl5pPr>
              <a:lnSpc>
                <a:spcPts val="2250"/>
              </a:lnSpc>
              <a:spcBef>
                <a:spcPts val="0"/>
              </a:spcBef>
              <a:spcAft>
                <a:spcPts val="300"/>
              </a:spcAft>
              <a:defRPr b="0" i="0" spc="-75" baseline="0">
                <a:solidFill>
                  <a:schemeClr val="bg1"/>
                </a:solidFill>
                <a:latin typeface="Franklin Gothic Book" charset="0"/>
                <a:ea typeface="Franklin Gothic Book" charset="0"/>
                <a:cs typeface="Franklin Gothic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3334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E7E7E7"/>
        </a:solidFill>
        <a:effectLst/>
      </p:bgPr>
    </p:bg>
    <p:spTree>
      <p:nvGrpSpPr>
        <p:cNvPr id="1" name=""/>
        <p:cNvGrpSpPr/>
        <p:nvPr/>
      </p:nvGrpSpPr>
      <p:grpSpPr>
        <a:xfrm>
          <a:off x="0" y="0"/>
          <a:ext cx="0" cy="0"/>
          <a:chOff x="0" y="0"/>
          <a:chExt cx="0" cy="0"/>
        </a:xfrm>
      </p:grpSpPr>
      <p:sp>
        <p:nvSpPr>
          <p:cNvPr id="10" name="Rounded Rectangle 3">
            <a:extLst>
              <a:ext uri="{FF2B5EF4-FFF2-40B4-BE49-F238E27FC236}">
                <a16:creationId xmlns:a16="http://schemas.microsoft.com/office/drawing/2014/main" id="{0926A973-6FE8-8F4E-BC13-021844D10A52}"/>
              </a:ext>
            </a:extLst>
          </p:cNvPr>
          <p:cNvSpPr/>
          <p:nvPr userDrawn="1"/>
        </p:nvSpPr>
        <p:spPr>
          <a:xfrm flipH="1">
            <a:off x="-2" y="0"/>
            <a:ext cx="6553201" cy="5135270"/>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2428"/>
              <a:gd name="connsiteY0" fmla="*/ 2277 h 10000"/>
              <a:gd name="connsiteX1" fmla="*/ 4428 w 12428"/>
              <a:gd name="connsiteY1" fmla="*/ 0 h 10000"/>
              <a:gd name="connsiteX2" fmla="*/ 12428 w 12428"/>
              <a:gd name="connsiteY2" fmla="*/ 0 h 10000"/>
              <a:gd name="connsiteX3" fmla="*/ 12428 w 12428"/>
              <a:gd name="connsiteY3" fmla="*/ 10000 h 10000"/>
              <a:gd name="connsiteX4" fmla="*/ 2428 w 12428"/>
              <a:gd name="connsiteY4" fmla="*/ 10000 h 10000"/>
              <a:gd name="connsiteX5" fmla="*/ 0 w 12428"/>
              <a:gd name="connsiteY5" fmla="*/ 2277 h 10000"/>
              <a:gd name="connsiteX0" fmla="*/ 0 w 12428"/>
              <a:gd name="connsiteY0" fmla="*/ 2277 h 10000"/>
              <a:gd name="connsiteX1" fmla="*/ 4428 w 12428"/>
              <a:gd name="connsiteY1" fmla="*/ 0 h 10000"/>
              <a:gd name="connsiteX2" fmla="*/ 12428 w 12428"/>
              <a:gd name="connsiteY2" fmla="*/ 0 h 10000"/>
              <a:gd name="connsiteX3" fmla="*/ 12428 w 12428"/>
              <a:gd name="connsiteY3" fmla="*/ 10000 h 10000"/>
              <a:gd name="connsiteX4" fmla="*/ 4717 w 12428"/>
              <a:gd name="connsiteY4" fmla="*/ 10000 h 10000"/>
              <a:gd name="connsiteX5" fmla="*/ 0 w 12428"/>
              <a:gd name="connsiteY5" fmla="*/ 2277 h 10000"/>
              <a:gd name="connsiteX0" fmla="*/ 0 w 11692"/>
              <a:gd name="connsiteY0" fmla="*/ 3423 h 10000"/>
              <a:gd name="connsiteX1" fmla="*/ 3692 w 11692"/>
              <a:gd name="connsiteY1" fmla="*/ 0 h 10000"/>
              <a:gd name="connsiteX2" fmla="*/ 11692 w 11692"/>
              <a:gd name="connsiteY2" fmla="*/ 0 h 10000"/>
              <a:gd name="connsiteX3" fmla="*/ 11692 w 11692"/>
              <a:gd name="connsiteY3" fmla="*/ 10000 h 10000"/>
              <a:gd name="connsiteX4" fmla="*/ 3981 w 11692"/>
              <a:gd name="connsiteY4" fmla="*/ 10000 h 10000"/>
              <a:gd name="connsiteX5" fmla="*/ 0 w 11692"/>
              <a:gd name="connsiteY5" fmla="*/ 3423 h 10000"/>
              <a:gd name="connsiteX0" fmla="*/ 0 w 11692"/>
              <a:gd name="connsiteY0" fmla="*/ 3423 h 10020"/>
              <a:gd name="connsiteX1" fmla="*/ 3692 w 11692"/>
              <a:gd name="connsiteY1" fmla="*/ 0 h 10020"/>
              <a:gd name="connsiteX2" fmla="*/ 11692 w 11692"/>
              <a:gd name="connsiteY2" fmla="*/ 0 h 10020"/>
              <a:gd name="connsiteX3" fmla="*/ 11692 w 11692"/>
              <a:gd name="connsiteY3" fmla="*/ 10000 h 10020"/>
              <a:gd name="connsiteX4" fmla="*/ 6429 w 11692"/>
              <a:gd name="connsiteY4" fmla="*/ 10020 h 10020"/>
              <a:gd name="connsiteX5" fmla="*/ 0 w 11692"/>
              <a:gd name="connsiteY5" fmla="*/ 3423 h 10020"/>
              <a:gd name="connsiteX0" fmla="*/ 0 w 9563"/>
              <a:gd name="connsiteY0" fmla="*/ 3818 h 10020"/>
              <a:gd name="connsiteX1" fmla="*/ 1563 w 9563"/>
              <a:gd name="connsiteY1" fmla="*/ 0 h 10020"/>
              <a:gd name="connsiteX2" fmla="*/ 9563 w 9563"/>
              <a:gd name="connsiteY2" fmla="*/ 0 h 10020"/>
              <a:gd name="connsiteX3" fmla="*/ 9563 w 9563"/>
              <a:gd name="connsiteY3" fmla="*/ 10000 h 10020"/>
              <a:gd name="connsiteX4" fmla="*/ 4300 w 9563"/>
              <a:gd name="connsiteY4" fmla="*/ 10020 h 10020"/>
              <a:gd name="connsiteX5" fmla="*/ 0 w 9563"/>
              <a:gd name="connsiteY5" fmla="*/ 3818 h 10020"/>
              <a:gd name="connsiteX0" fmla="*/ 0 w 11394"/>
              <a:gd name="connsiteY0" fmla="*/ 4934 h 10000"/>
              <a:gd name="connsiteX1" fmla="*/ 3028 w 11394"/>
              <a:gd name="connsiteY1" fmla="*/ 0 h 10000"/>
              <a:gd name="connsiteX2" fmla="*/ 11394 w 11394"/>
              <a:gd name="connsiteY2" fmla="*/ 0 h 10000"/>
              <a:gd name="connsiteX3" fmla="*/ 11394 w 11394"/>
              <a:gd name="connsiteY3" fmla="*/ 9980 h 10000"/>
              <a:gd name="connsiteX4" fmla="*/ 5890 w 11394"/>
              <a:gd name="connsiteY4" fmla="*/ 10000 h 10000"/>
              <a:gd name="connsiteX5" fmla="*/ 0 w 11394"/>
              <a:gd name="connsiteY5" fmla="*/ 4934 h 10000"/>
              <a:gd name="connsiteX0" fmla="*/ 0 w 11394"/>
              <a:gd name="connsiteY0" fmla="*/ 4934 h 10000"/>
              <a:gd name="connsiteX1" fmla="*/ 1738 w 11394"/>
              <a:gd name="connsiteY1" fmla="*/ 0 h 10000"/>
              <a:gd name="connsiteX2" fmla="*/ 11394 w 11394"/>
              <a:gd name="connsiteY2" fmla="*/ 0 h 10000"/>
              <a:gd name="connsiteX3" fmla="*/ 11394 w 11394"/>
              <a:gd name="connsiteY3" fmla="*/ 9980 h 10000"/>
              <a:gd name="connsiteX4" fmla="*/ 5890 w 11394"/>
              <a:gd name="connsiteY4" fmla="*/ 10000 h 10000"/>
              <a:gd name="connsiteX5" fmla="*/ 0 w 11394"/>
              <a:gd name="connsiteY5" fmla="*/ 4934 h 10000"/>
              <a:gd name="connsiteX0" fmla="*/ 0 w 10416"/>
              <a:gd name="connsiteY0" fmla="*/ 4954 h 10000"/>
              <a:gd name="connsiteX1" fmla="*/ 760 w 10416"/>
              <a:gd name="connsiteY1" fmla="*/ 0 h 10000"/>
              <a:gd name="connsiteX2" fmla="*/ 10416 w 10416"/>
              <a:gd name="connsiteY2" fmla="*/ 0 h 10000"/>
              <a:gd name="connsiteX3" fmla="*/ 10416 w 10416"/>
              <a:gd name="connsiteY3" fmla="*/ 9980 h 10000"/>
              <a:gd name="connsiteX4" fmla="*/ 4912 w 10416"/>
              <a:gd name="connsiteY4" fmla="*/ 10000 h 10000"/>
              <a:gd name="connsiteX5" fmla="*/ 0 w 10416"/>
              <a:gd name="connsiteY5" fmla="*/ 4954 h 10000"/>
              <a:gd name="connsiteX0" fmla="*/ 0 w 10687"/>
              <a:gd name="connsiteY0" fmla="*/ 4816 h 10000"/>
              <a:gd name="connsiteX1" fmla="*/ 1031 w 10687"/>
              <a:gd name="connsiteY1" fmla="*/ 0 h 10000"/>
              <a:gd name="connsiteX2" fmla="*/ 10687 w 10687"/>
              <a:gd name="connsiteY2" fmla="*/ 0 h 10000"/>
              <a:gd name="connsiteX3" fmla="*/ 10687 w 10687"/>
              <a:gd name="connsiteY3" fmla="*/ 9980 h 10000"/>
              <a:gd name="connsiteX4" fmla="*/ 5183 w 10687"/>
              <a:gd name="connsiteY4" fmla="*/ 10000 h 10000"/>
              <a:gd name="connsiteX5" fmla="*/ 0 w 10687"/>
              <a:gd name="connsiteY5" fmla="*/ 4816 h 10000"/>
              <a:gd name="connsiteX0" fmla="*/ 0 w 10687"/>
              <a:gd name="connsiteY0" fmla="*/ 4816 h 9984"/>
              <a:gd name="connsiteX1" fmla="*/ 1031 w 10687"/>
              <a:gd name="connsiteY1" fmla="*/ 0 h 9984"/>
              <a:gd name="connsiteX2" fmla="*/ 10687 w 10687"/>
              <a:gd name="connsiteY2" fmla="*/ 0 h 9984"/>
              <a:gd name="connsiteX3" fmla="*/ 10687 w 10687"/>
              <a:gd name="connsiteY3" fmla="*/ 9980 h 9984"/>
              <a:gd name="connsiteX4" fmla="*/ 2711 w 10687"/>
              <a:gd name="connsiteY4" fmla="*/ 9984 h 9984"/>
              <a:gd name="connsiteX5" fmla="*/ 0 w 10687"/>
              <a:gd name="connsiteY5" fmla="*/ 4816 h 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87" h="9984">
                <a:moveTo>
                  <a:pt x="0" y="4816"/>
                </a:moveTo>
                <a:lnTo>
                  <a:pt x="1031" y="0"/>
                </a:lnTo>
                <a:lnTo>
                  <a:pt x="10687" y="0"/>
                </a:lnTo>
                <a:lnTo>
                  <a:pt x="10687" y="9980"/>
                </a:lnTo>
                <a:lnTo>
                  <a:pt x="2711" y="9984"/>
                </a:lnTo>
                <a:lnTo>
                  <a:pt x="0" y="4816"/>
                </a:lnTo>
                <a:close/>
              </a:path>
            </a:pathLst>
          </a:custGeom>
          <a:gradFill>
            <a:gsLst>
              <a:gs pos="0">
                <a:srgbClr val="323399"/>
              </a:gs>
              <a:gs pos="100000">
                <a:srgbClr val="3266CC"/>
              </a:gs>
            </a:gsLst>
            <a:lin ang="0" scaled="0"/>
          </a:gradFill>
          <a:ln>
            <a:noFill/>
          </a:ln>
          <a:effectLst>
            <a:outerShdw dist="101600" algn="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p:cNvSpPr txBox="1">
            <a:spLocks/>
          </p:cNvSpPr>
          <p:nvPr userDrawn="1"/>
        </p:nvSpPr>
        <p:spPr>
          <a:xfrm>
            <a:off x="762000" y="4848214"/>
            <a:ext cx="2971800" cy="209331"/>
          </a:xfrm>
          <a:prstGeom prst="rect">
            <a:avLst/>
          </a:prstGeom>
        </p:spPr>
        <p:txBody>
          <a:bodyPr anchor="b"/>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ts val="2250"/>
              </a:lnSpc>
              <a:spcBef>
                <a:spcPts val="0"/>
              </a:spcBef>
            </a:pPr>
            <a:r>
              <a:rPr lang="en-US" sz="900" spc="-50" dirty="0">
                <a:solidFill>
                  <a:schemeClr val="bg1"/>
                </a:solidFill>
                <a:effectLst/>
                <a:latin typeface="Franklin Gothic Book" charset="0"/>
                <a:ea typeface="Franklin Gothic Book" charset="0"/>
                <a:cs typeface="Franklin Gothic Book" charset="0"/>
              </a:rPr>
              <a:t>Treating Patients </a:t>
            </a:r>
            <a:r>
              <a:rPr lang="en-US" sz="700" spc="-50" dirty="0">
                <a:solidFill>
                  <a:schemeClr val="bg1"/>
                </a:solidFill>
                <a:effectLst/>
                <a:latin typeface="Franklin Gothic Book" charset="0"/>
                <a:ea typeface="Franklin Gothic Book" charset="0"/>
                <a:cs typeface="Franklin Gothic Book" charset="0"/>
              </a:rPr>
              <a:t>with</a:t>
            </a:r>
            <a:r>
              <a:rPr lang="en-US" sz="900" spc="-50" dirty="0">
                <a:solidFill>
                  <a:schemeClr val="bg1"/>
                </a:solidFill>
                <a:effectLst/>
                <a:latin typeface="Franklin Gothic Book" charset="0"/>
                <a:ea typeface="Franklin Gothic Book" charset="0"/>
                <a:cs typeface="Franklin Gothic Book" charset="0"/>
              </a:rPr>
              <a:t> Cervical Degenerative Disc Disease (DDD)</a:t>
            </a:r>
          </a:p>
        </p:txBody>
      </p:sp>
      <p:sp>
        <p:nvSpPr>
          <p:cNvPr id="15" name="Slide Number Placeholder 8">
            <a:extLst>
              <a:ext uri="{FF2B5EF4-FFF2-40B4-BE49-F238E27FC236}">
                <a16:creationId xmlns:a16="http://schemas.microsoft.com/office/drawing/2014/main" id="{F469319E-ECAE-6D47-B6BD-D6B99DA0960C}"/>
              </a:ext>
            </a:extLst>
          </p:cNvPr>
          <p:cNvSpPr txBox="1">
            <a:spLocks/>
          </p:cNvSpPr>
          <p:nvPr userDrawn="1"/>
        </p:nvSpPr>
        <p:spPr>
          <a:xfrm>
            <a:off x="295504" y="4851057"/>
            <a:ext cx="466496" cy="222071"/>
          </a:xfrm>
          <a:prstGeom prst="rect">
            <a:avLst/>
          </a:prstGeom>
        </p:spPr>
        <p:txBody>
          <a:bodyPr anchor="ctr"/>
          <a:lstStyle>
            <a:defPPr>
              <a:defRPr lang="en-US"/>
            </a:defPPr>
            <a:lvl1pPr marL="0" algn="l" defTabSz="914400" rtl="0" eaLnBrk="1" latinLnBrk="0" hangingPunct="1">
              <a:defRPr sz="1800" b="1" i="0" kern="1200">
                <a:solidFill>
                  <a:schemeClr val="tx1">
                    <a:lumMod val="65000"/>
                    <a:lumOff val="35000"/>
                  </a:schemeClr>
                </a:solidFill>
                <a:latin typeface="Franklin Gothic Book" charset="0"/>
                <a:ea typeface="Franklin Gothic Book" charset="0"/>
                <a:cs typeface="Franklin Gothic Boo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9365F48-4EC2-4A32-8E10-E01C273F87BE}" type="slidenum">
              <a:rPr lang="en-US" sz="1100" smtClean="0">
                <a:solidFill>
                  <a:schemeClr val="bg1"/>
                </a:solidFill>
                <a:effectLst/>
              </a:rPr>
              <a:pPr algn="l"/>
              <a:t>‹#›</a:t>
            </a:fld>
            <a:endParaRPr lang="en-US" sz="1100" dirty="0">
              <a:solidFill>
                <a:schemeClr val="bg1"/>
              </a:solidFill>
              <a:effectLst/>
            </a:endParaRPr>
          </a:p>
        </p:txBody>
      </p:sp>
      <p:sp>
        <p:nvSpPr>
          <p:cNvPr id="5" name="Rectangle 4">
            <a:extLst>
              <a:ext uri="{FF2B5EF4-FFF2-40B4-BE49-F238E27FC236}">
                <a16:creationId xmlns:a16="http://schemas.microsoft.com/office/drawing/2014/main" id="{7F72E22C-13A1-0148-8BDD-01776E7BE8A7}"/>
              </a:ext>
            </a:extLst>
          </p:cNvPr>
          <p:cNvSpPr/>
          <p:nvPr userDrawn="1"/>
        </p:nvSpPr>
        <p:spPr>
          <a:xfrm flipH="1">
            <a:off x="0" y="4848214"/>
            <a:ext cx="304800" cy="209331"/>
          </a:xfrm>
          <a:custGeom>
            <a:avLst/>
            <a:gdLst>
              <a:gd name="connsiteX0" fmla="*/ 0 w 219304"/>
              <a:gd name="connsiteY0" fmla="*/ 0 h 209331"/>
              <a:gd name="connsiteX1" fmla="*/ 219304 w 219304"/>
              <a:gd name="connsiteY1" fmla="*/ 0 h 209331"/>
              <a:gd name="connsiteX2" fmla="*/ 219304 w 219304"/>
              <a:gd name="connsiteY2" fmla="*/ 209331 h 209331"/>
              <a:gd name="connsiteX3" fmla="*/ 0 w 219304"/>
              <a:gd name="connsiteY3" fmla="*/ 209331 h 209331"/>
              <a:gd name="connsiteX4" fmla="*/ 0 w 219304"/>
              <a:gd name="connsiteY4" fmla="*/ 0 h 209331"/>
              <a:gd name="connsiteX0" fmla="*/ 0 w 219304"/>
              <a:gd name="connsiteY0" fmla="*/ 0 h 209331"/>
              <a:gd name="connsiteX1" fmla="*/ 219304 w 219304"/>
              <a:gd name="connsiteY1" fmla="*/ 0 h 209331"/>
              <a:gd name="connsiteX2" fmla="*/ 219304 w 219304"/>
              <a:gd name="connsiteY2" fmla="*/ 209331 h 209331"/>
              <a:gd name="connsiteX3" fmla="*/ 32084 w 219304"/>
              <a:gd name="connsiteY3" fmla="*/ 205320 h 209331"/>
              <a:gd name="connsiteX4" fmla="*/ 0 w 219304"/>
              <a:gd name="connsiteY4" fmla="*/ 0 h 209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304" h="209331">
                <a:moveTo>
                  <a:pt x="0" y="0"/>
                </a:moveTo>
                <a:lnTo>
                  <a:pt x="219304" y="0"/>
                </a:lnTo>
                <a:lnTo>
                  <a:pt x="219304" y="209331"/>
                </a:lnTo>
                <a:lnTo>
                  <a:pt x="32084" y="20532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26447830-931D-5249-9E3F-FF85A214AA6B}"/>
              </a:ext>
            </a:extLst>
          </p:cNvPr>
          <p:cNvSpPr>
            <a:spLocks noGrp="1"/>
          </p:cNvSpPr>
          <p:nvPr>
            <p:ph type="title"/>
          </p:nvPr>
        </p:nvSpPr>
        <p:spPr>
          <a:xfrm>
            <a:off x="304800" y="742949"/>
            <a:ext cx="4572000" cy="990602"/>
          </a:xfrm>
          <a:prstGeom prst="rect">
            <a:avLst/>
          </a:prstGeom>
        </p:spPr>
        <p:txBody>
          <a:bodyPr anchor="ctr" anchorCtr="0"/>
          <a:lstStyle>
            <a:lvl1pPr algn="l">
              <a:lnSpc>
                <a:spcPts val="3200"/>
              </a:lnSpc>
              <a:defRPr sz="3000" b="0" i="0" spc="-38" baseline="0">
                <a:solidFill>
                  <a:schemeClr val="bg1"/>
                </a:solidFill>
                <a:effectLst>
                  <a:outerShdw blurRad="50800" dist="38100" dir="2700000" algn="tl" rotWithShape="0">
                    <a:prstClr val="black">
                      <a:alpha val="40000"/>
                    </a:prstClr>
                  </a:outerShdw>
                </a:effectLst>
                <a:latin typeface="Franklin Gothic Medium" charset="0"/>
                <a:ea typeface="Franklin Gothic Medium" charset="0"/>
                <a:cs typeface="Franklin Gothic Medium" charset="0"/>
              </a:defRPr>
            </a:lvl1pPr>
          </a:lstStyle>
          <a:p>
            <a:r>
              <a:rPr lang="en-US" dirty="0"/>
              <a:t>Click to edit Master title style</a:t>
            </a:r>
          </a:p>
        </p:txBody>
      </p:sp>
      <p:sp>
        <p:nvSpPr>
          <p:cNvPr id="16" name="Content Placeholder 2">
            <a:extLst>
              <a:ext uri="{FF2B5EF4-FFF2-40B4-BE49-F238E27FC236}">
                <a16:creationId xmlns:a16="http://schemas.microsoft.com/office/drawing/2014/main" id="{8C54A5F4-6A5E-8142-968F-2963649D4BF5}"/>
              </a:ext>
            </a:extLst>
          </p:cNvPr>
          <p:cNvSpPr>
            <a:spLocks noGrp="1"/>
          </p:cNvSpPr>
          <p:nvPr>
            <p:ph idx="1"/>
          </p:nvPr>
        </p:nvSpPr>
        <p:spPr>
          <a:xfrm>
            <a:off x="295505" y="1932656"/>
            <a:ext cx="4581296" cy="2772694"/>
          </a:xfrm>
          <a:prstGeom prst="rect">
            <a:avLst/>
          </a:prstGeom>
        </p:spPr>
        <p:txBody>
          <a:bodyPr/>
          <a:lstStyle>
            <a:lvl1pPr marL="0" indent="0">
              <a:lnSpc>
                <a:spcPts val="2250"/>
              </a:lnSpc>
              <a:spcBef>
                <a:spcPts val="0"/>
              </a:spcBef>
              <a:spcAft>
                <a:spcPts val="300"/>
              </a:spcAft>
              <a:buClr>
                <a:srgbClr val="0086F0"/>
              </a:buClr>
              <a:buSzPct val="115000"/>
              <a:buFontTx/>
              <a:buNone/>
              <a:defRPr b="0" i="0" spc="-75" baseline="0">
                <a:solidFill>
                  <a:srgbClr val="E7E7E7"/>
                </a:solidFill>
                <a:latin typeface="Franklin Gothic Book" charset="0"/>
                <a:ea typeface="Franklin Gothic Book" charset="0"/>
                <a:cs typeface="Franklin Gothic Book" charset="0"/>
              </a:defRPr>
            </a:lvl1pPr>
            <a:lvl2pPr marL="557213" indent="-214313">
              <a:lnSpc>
                <a:spcPts val="2250"/>
              </a:lnSpc>
              <a:spcBef>
                <a:spcPts val="0"/>
              </a:spcBef>
              <a:spcAft>
                <a:spcPts val="300"/>
              </a:spcAft>
              <a:buSzPct val="110000"/>
              <a:buFont typeface="Arial" charset="0"/>
              <a:buChar char="•"/>
              <a:defRPr b="0" i="0" spc="-75" baseline="0">
                <a:solidFill>
                  <a:schemeClr val="bg1"/>
                </a:solidFill>
                <a:latin typeface="Franklin Gothic Book" charset="0"/>
                <a:ea typeface="Franklin Gothic Book" charset="0"/>
                <a:cs typeface="Franklin Gothic Book" charset="0"/>
              </a:defRPr>
            </a:lvl2pPr>
            <a:lvl3pPr marL="857250" indent="-171450">
              <a:lnSpc>
                <a:spcPts val="2250"/>
              </a:lnSpc>
              <a:spcBef>
                <a:spcPts val="0"/>
              </a:spcBef>
              <a:spcAft>
                <a:spcPts val="300"/>
              </a:spcAft>
              <a:buSzPct val="75000"/>
              <a:buFont typeface=".LucidaGrandeUI" charset="0"/>
              <a:buChar char="○"/>
              <a:defRPr b="0" i="0" spc="-75" baseline="0">
                <a:solidFill>
                  <a:schemeClr val="bg1"/>
                </a:solidFill>
                <a:latin typeface="Franklin Gothic Book" charset="0"/>
                <a:ea typeface="Franklin Gothic Book" charset="0"/>
                <a:cs typeface="Franklin Gothic Book" charset="0"/>
              </a:defRPr>
            </a:lvl3pPr>
            <a:lvl4pPr marL="1200150" indent="-171450">
              <a:lnSpc>
                <a:spcPts val="2250"/>
              </a:lnSpc>
              <a:spcBef>
                <a:spcPts val="0"/>
              </a:spcBef>
              <a:spcAft>
                <a:spcPts val="300"/>
              </a:spcAft>
              <a:buClr>
                <a:schemeClr val="tx1">
                  <a:lumMod val="50000"/>
                  <a:lumOff val="50000"/>
                </a:schemeClr>
              </a:buClr>
              <a:buFont typeface="Arial" charset="0"/>
              <a:buChar char="•"/>
              <a:defRPr b="0" i="0" spc="-75" baseline="0">
                <a:solidFill>
                  <a:schemeClr val="bg1"/>
                </a:solidFill>
                <a:latin typeface="Franklin Gothic Book" charset="0"/>
                <a:ea typeface="Franklin Gothic Book" charset="0"/>
                <a:cs typeface="Franklin Gothic Book" charset="0"/>
              </a:defRPr>
            </a:lvl4pPr>
            <a:lvl5pPr>
              <a:lnSpc>
                <a:spcPts val="2250"/>
              </a:lnSpc>
              <a:spcBef>
                <a:spcPts val="0"/>
              </a:spcBef>
              <a:spcAft>
                <a:spcPts val="300"/>
              </a:spcAft>
              <a:defRPr b="0" i="0" spc="-75" baseline="0">
                <a:solidFill>
                  <a:schemeClr val="bg1"/>
                </a:solidFill>
                <a:latin typeface="Franklin Gothic Book" charset="0"/>
                <a:ea typeface="Franklin Gothic Book" charset="0"/>
                <a:cs typeface="Franklin Gothic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0100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rgbClr val="E7E7E7"/>
        </a:solidFill>
        <a:effectLst/>
      </p:bgPr>
    </p:bg>
    <p:spTree>
      <p:nvGrpSpPr>
        <p:cNvPr id="1" name=""/>
        <p:cNvGrpSpPr/>
        <p:nvPr/>
      </p:nvGrpSpPr>
      <p:grpSpPr>
        <a:xfrm>
          <a:off x="0" y="0"/>
          <a:ext cx="0" cy="0"/>
          <a:chOff x="0" y="0"/>
          <a:chExt cx="0" cy="0"/>
        </a:xfrm>
      </p:grpSpPr>
      <p:sp>
        <p:nvSpPr>
          <p:cNvPr id="10" name="Rounded Rectangle 3">
            <a:extLst>
              <a:ext uri="{FF2B5EF4-FFF2-40B4-BE49-F238E27FC236}">
                <a16:creationId xmlns:a16="http://schemas.microsoft.com/office/drawing/2014/main" id="{0926A973-6FE8-8F4E-BC13-021844D10A52}"/>
              </a:ext>
            </a:extLst>
          </p:cNvPr>
          <p:cNvSpPr/>
          <p:nvPr userDrawn="1"/>
        </p:nvSpPr>
        <p:spPr>
          <a:xfrm flipH="1">
            <a:off x="-2" y="0"/>
            <a:ext cx="5791202" cy="5135270"/>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2428"/>
              <a:gd name="connsiteY0" fmla="*/ 2277 h 10000"/>
              <a:gd name="connsiteX1" fmla="*/ 4428 w 12428"/>
              <a:gd name="connsiteY1" fmla="*/ 0 h 10000"/>
              <a:gd name="connsiteX2" fmla="*/ 12428 w 12428"/>
              <a:gd name="connsiteY2" fmla="*/ 0 h 10000"/>
              <a:gd name="connsiteX3" fmla="*/ 12428 w 12428"/>
              <a:gd name="connsiteY3" fmla="*/ 10000 h 10000"/>
              <a:gd name="connsiteX4" fmla="*/ 2428 w 12428"/>
              <a:gd name="connsiteY4" fmla="*/ 10000 h 10000"/>
              <a:gd name="connsiteX5" fmla="*/ 0 w 12428"/>
              <a:gd name="connsiteY5" fmla="*/ 2277 h 10000"/>
              <a:gd name="connsiteX0" fmla="*/ 0 w 12428"/>
              <a:gd name="connsiteY0" fmla="*/ 2277 h 10000"/>
              <a:gd name="connsiteX1" fmla="*/ 4428 w 12428"/>
              <a:gd name="connsiteY1" fmla="*/ 0 h 10000"/>
              <a:gd name="connsiteX2" fmla="*/ 12428 w 12428"/>
              <a:gd name="connsiteY2" fmla="*/ 0 h 10000"/>
              <a:gd name="connsiteX3" fmla="*/ 12428 w 12428"/>
              <a:gd name="connsiteY3" fmla="*/ 10000 h 10000"/>
              <a:gd name="connsiteX4" fmla="*/ 4717 w 12428"/>
              <a:gd name="connsiteY4" fmla="*/ 10000 h 10000"/>
              <a:gd name="connsiteX5" fmla="*/ 0 w 12428"/>
              <a:gd name="connsiteY5" fmla="*/ 2277 h 10000"/>
              <a:gd name="connsiteX0" fmla="*/ 0 w 11692"/>
              <a:gd name="connsiteY0" fmla="*/ 3423 h 10000"/>
              <a:gd name="connsiteX1" fmla="*/ 3692 w 11692"/>
              <a:gd name="connsiteY1" fmla="*/ 0 h 10000"/>
              <a:gd name="connsiteX2" fmla="*/ 11692 w 11692"/>
              <a:gd name="connsiteY2" fmla="*/ 0 h 10000"/>
              <a:gd name="connsiteX3" fmla="*/ 11692 w 11692"/>
              <a:gd name="connsiteY3" fmla="*/ 10000 h 10000"/>
              <a:gd name="connsiteX4" fmla="*/ 3981 w 11692"/>
              <a:gd name="connsiteY4" fmla="*/ 10000 h 10000"/>
              <a:gd name="connsiteX5" fmla="*/ 0 w 11692"/>
              <a:gd name="connsiteY5" fmla="*/ 3423 h 10000"/>
              <a:gd name="connsiteX0" fmla="*/ 0 w 11692"/>
              <a:gd name="connsiteY0" fmla="*/ 3423 h 10020"/>
              <a:gd name="connsiteX1" fmla="*/ 3692 w 11692"/>
              <a:gd name="connsiteY1" fmla="*/ 0 h 10020"/>
              <a:gd name="connsiteX2" fmla="*/ 11692 w 11692"/>
              <a:gd name="connsiteY2" fmla="*/ 0 h 10020"/>
              <a:gd name="connsiteX3" fmla="*/ 11692 w 11692"/>
              <a:gd name="connsiteY3" fmla="*/ 10000 h 10020"/>
              <a:gd name="connsiteX4" fmla="*/ 6429 w 11692"/>
              <a:gd name="connsiteY4" fmla="*/ 10020 h 10020"/>
              <a:gd name="connsiteX5" fmla="*/ 0 w 11692"/>
              <a:gd name="connsiteY5" fmla="*/ 3423 h 10020"/>
              <a:gd name="connsiteX0" fmla="*/ 0 w 9563"/>
              <a:gd name="connsiteY0" fmla="*/ 3818 h 10020"/>
              <a:gd name="connsiteX1" fmla="*/ 1563 w 9563"/>
              <a:gd name="connsiteY1" fmla="*/ 0 h 10020"/>
              <a:gd name="connsiteX2" fmla="*/ 9563 w 9563"/>
              <a:gd name="connsiteY2" fmla="*/ 0 h 10020"/>
              <a:gd name="connsiteX3" fmla="*/ 9563 w 9563"/>
              <a:gd name="connsiteY3" fmla="*/ 10000 h 10020"/>
              <a:gd name="connsiteX4" fmla="*/ 4300 w 9563"/>
              <a:gd name="connsiteY4" fmla="*/ 10020 h 10020"/>
              <a:gd name="connsiteX5" fmla="*/ 0 w 9563"/>
              <a:gd name="connsiteY5" fmla="*/ 3818 h 10020"/>
              <a:gd name="connsiteX0" fmla="*/ 0 w 11394"/>
              <a:gd name="connsiteY0" fmla="*/ 4934 h 10000"/>
              <a:gd name="connsiteX1" fmla="*/ 3028 w 11394"/>
              <a:gd name="connsiteY1" fmla="*/ 0 h 10000"/>
              <a:gd name="connsiteX2" fmla="*/ 11394 w 11394"/>
              <a:gd name="connsiteY2" fmla="*/ 0 h 10000"/>
              <a:gd name="connsiteX3" fmla="*/ 11394 w 11394"/>
              <a:gd name="connsiteY3" fmla="*/ 9980 h 10000"/>
              <a:gd name="connsiteX4" fmla="*/ 5890 w 11394"/>
              <a:gd name="connsiteY4" fmla="*/ 10000 h 10000"/>
              <a:gd name="connsiteX5" fmla="*/ 0 w 11394"/>
              <a:gd name="connsiteY5" fmla="*/ 4934 h 10000"/>
              <a:gd name="connsiteX0" fmla="*/ 0 w 11394"/>
              <a:gd name="connsiteY0" fmla="*/ 4934 h 10000"/>
              <a:gd name="connsiteX1" fmla="*/ 1738 w 11394"/>
              <a:gd name="connsiteY1" fmla="*/ 0 h 10000"/>
              <a:gd name="connsiteX2" fmla="*/ 11394 w 11394"/>
              <a:gd name="connsiteY2" fmla="*/ 0 h 10000"/>
              <a:gd name="connsiteX3" fmla="*/ 11394 w 11394"/>
              <a:gd name="connsiteY3" fmla="*/ 9980 h 10000"/>
              <a:gd name="connsiteX4" fmla="*/ 5890 w 11394"/>
              <a:gd name="connsiteY4" fmla="*/ 10000 h 10000"/>
              <a:gd name="connsiteX5" fmla="*/ 0 w 11394"/>
              <a:gd name="connsiteY5" fmla="*/ 4934 h 10000"/>
              <a:gd name="connsiteX0" fmla="*/ 0 w 10416"/>
              <a:gd name="connsiteY0" fmla="*/ 4954 h 10000"/>
              <a:gd name="connsiteX1" fmla="*/ 760 w 10416"/>
              <a:gd name="connsiteY1" fmla="*/ 0 h 10000"/>
              <a:gd name="connsiteX2" fmla="*/ 10416 w 10416"/>
              <a:gd name="connsiteY2" fmla="*/ 0 h 10000"/>
              <a:gd name="connsiteX3" fmla="*/ 10416 w 10416"/>
              <a:gd name="connsiteY3" fmla="*/ 9980 h 10000"/>
              <a:gd name="connsiteX4" fmla="*/ 4912 w 10416"/>
              <a:gd name="connsiteY4" fmla="*/ 10000 h 10000"/>
              <a:gd name="connsiteX5" fmla="*/ 0 w 10416"/>
              <a:gd name="connsiteY5" fmla="*/ 4954 h 10000"/>
              <a:gd name="connsiteX0" fmla="*/ 0 w 10687"/>
              <a:gd name="connsiteY0" fmla="*/ 4816 h 10000"/>
              <a:gd name="connsiteX1" fmla="*/ 1031 w 10687"/>
              <a:gd name="connsiteY1" fmla="*/ 0 h 10000"/>
              <a:gd name="connsiteX2" fmla="*/ 10687 w 10687"/>
              <a:gd name="connsiteY2" fmla="*/ 0 h 10000"/>
              <a:gd name="connsiteX3" fmla="*/ 10687 w 10687"/>
              <a:gd name="connsiteY3" fmla="*/ 9980 h 10000"/>
              <a:gd name="connsiteX4" fmla="*/ 5183 w 10687"/>
              <a:gd name="connsiteY4" fmla="*/ 10000 h 10000"/>
              <a:gd name="connsiteX5" fmla="*/ 0 w 10687"/>
              <a:gd name="connsiteY5" fmla="*/ 4816 h 10000"/>
              <a:gd name="connsiteX0" fmla="*/ 0 w 10687"/>
              <a:gd name="connsiteY0" fmla="*/ 4816 h 9984"/>
              <a:gd name="connsiteX1" fmla="*/ 1031 w 10687"/>
              <a:gd name="connsiteY1" fmla="*/ 0 h 9984"/>
              <a:gd name="connsiteX2" fmla="*/ 10687 w 10687"/>
              <a:gd name="connsiteY2" fmla="*/ 0 h 9984"/>
              <a:gd name="connsiteX3" fmla="*/ 10687 w 10687"/>
              <a:gd name="connsiteY3" fmla="*/ 9980 h 9984"/>
              <a:gd name="connsiteX4" fmla="*/ 2711 w 10687"/>
              <a:gd name="connsiteY4" fmla="*/ 9984 h 9984"/>
              <a:gd name="connsiteX5" fmla="*/ 0 w 10687"/>
              <a:gd name="connsiteY5" fmla="*/ 4816 h 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87" h="9984">
                <a:moveTo>
                  <a:pt x="0" y="4816"/>
                </a:moveTo>
                <a:lnTo>
                  <a:pt x="1031" y="0"/>
                </a:lnTo>
                <a:lnTo>
                  <a:pt x="10687" y="0"/>
                </a:lnTo>
                <a:lnTo>
                  <a:pt x="10687" y="9980"/>
                </a:lnTo>
                <a:lnTo>
                  <a:pt x="2711" y="9984"/>
                </a:lnTo>
                <a:lnTo>
                  <a:pt x="0" y="4816"/>
                </a:lnTo>
                <a:close/>
              </a:path>
            </a:pathLst>
          </a:custGeom>
          <a:gradFill>
            <a:gsLst>
              <a:gs pos="0">
                <a:srgbClr val="323399"/>
              </a:gs>
              <a:gs pos="100000">
                <a:srgbClr val="3266CC"/>
              </a:gs>
            </a:gsLst>
            <a:lin ang="0" scaled="0"/>
          </a:gradFill>
          <a:ln>
            <a:noFill/>
          </a:ln>
          <a:effectLst>
            <a:outerShdw dist="101600" algn="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p:cNvSpPr txBox="1">
            <a:spLocks/>
          </p:cNvSpPr>
          <p:nvPr userDrawn="1"/>
        </p:nvSpPr>
        <p:spPr>
          <a:xfrm>
            <a:off x="762000" y="4848214"/>
            <a:ext cx="2971800" cy="209331"/>
          </a:xfrm>
          <a:prstGeom prst="rect">
            <a:avLst/>
          </a:prstGeom>
        </p:spPr>
        <p:txBody>
          <a:bodyPr anchor="b"/>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ts val="2250"/>
              </a:lnSpc>
              <a:spcBef>
                <a:spcPts val="0"/>
              </a:spcBef>
            </a:pPr>
            <a:r>
              <a:rPr lang="en-US" sz="900" spc="-50" dirty="0">
                <a:solidFill>
                  <a:schemeClr val="bg1"/>
                </a:solidFill>
                <a:effectLst/>
                <a:latin typeface="Franklin Gothic Book" charset="0"/>
                <a:ea typeface="Franklin Gothic Book" charset="0"/>
                <a:cs typeface="Franklin Gothic Book" charset="0"/>
              </a:rPr>
              <a:t>Treating Patients </a:t>
            </a:r>
            <a:r>
              <a:rPr lang="en-US" sz="700" spc="-50" dirty="0">
                <a:solidFill>
                  <a:schemeClr val="bg1"/>
                </a:solidFill>
                <a:effectLst/>
                <a:latin typeface="Franklin Gothic Book" charset="0"/>
                <a:ea typeface="Franklin Gothic Book" charset="0"/>
                <a:cs typeface="Franklin Gothic Book" charset="0"/>
              </a:rPr>
              <a:t>with</a:t>
            </a:r>
            <a:r>
              <a:rPr lang="en-US" sz="900" spc="-50" dirty="0">
                <a:solidFill>
                  <a:schemeClr val="bg1"/>
                </a:solidFill>
                <a:effectLst/>
                <a:latin typeface="Franklin Gothic Book" charset="0"/>
                <a:ea typeface="Franklin Gothic Book" charset="0"/>
                <a:cs typeface="Franklin Gothic Book" charset="0"/>
              </a:rPr>
              <a:t> Cervical Degenerative Disc Disease (DDD)</a:t>
            </a:r>
          </a:p>
        </p:txBody>
      </p:sp>
      <p:sp>
        <p:nvSpPr>
          <p:cNvPr id="15" name="Slide Number Placeholder 8">
            <a:extLst>
              <a:ext uri="{FF2B5EF4-FFF2-40B4-BE49-F238E27FC236}">
                <a16:creationId xmlns:a16="http://schemas.microsoft.com/office/drawing/2014/main" id="{F469319E-ECAE-6D47-B6BD-D6B99DA0960C}"/>
              </a:ext>
            </a:extLst>
          </p:cNvPr>
          <p:cNvSpPr txBox="1">
            <a:spLocks/>
          </p:cNvSpPr>
          <p:nvPr userDrawn="1"/>
        </p:nvSpPr>
        <p:spPr>
          <a:xfrm>
            <a:off x="295504" y="4851057"/>
            <a:ext cx="466496" cy="222071"/>
          </a:xfrm>
          <a:prstGeom prst="rect">
            <a:avLst/>
          </a:prstGeom>
        </p:spPr>
        <p:txBody>
          <a:bodyPr anchor="ctr"/>
          <a:lstStyle>
            <a:defPPr>
              <a:defRPr lang="en-US"/>
            </a:defPPr>
            <a:lvl1pPr marL="0" algn="l" defTabSz="914400" rtl="0" eaLnBrk="1" latinLnBrk="0" hangingPunct="1">
              <a:defRPr sz="1800" b="1" i="0" kern="1200">
                <a:solidFill>
                  <a:schemeClr val="tx1">
                    <a:lumMod val="65000"/>
                    <a:lumOff val="35000"/>
                  </a:schemeClr>
                </a:solidFill>
                <a:latin typeface="Franklin Gothic Book" charset="0"/>
                <a:ea typeface="Franklin Gothic Book" charset="0"/>
                <a:cs typeface="Franklin Gothic Boo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9365F48-4EC2-4A32-8E10-E01C273F87BE}" type="slidenum">
              <a:rPr lang="en-US" sz="1100" smtClean="0">
                <a:solidFill>
                  <a:schemeClr val="bg1"/>
                </a:solidFill>
                <a:effectLst/>
              </a:rPr>
              <a:pPr algn="l"/>
              <a:t>‹#›</a:t>
            </a:fld>
            <a:endParaRPr lang="en-US" sz="1100" dirty="0">
              <a:solidFill>
                <a:schemeClr val="bg1"/>
              </a:solidFill>
              <a:effectLst/>
            </a:endParaRPr>
          </a:p>
        </p:txBody>
      </p:sp>
      <p:sp>
        <p:nvSpPr>
          <p:cNvPr id="5" name="Rectangle 4">
            <a:extLst>
              <a:ext uri="{FF2B5EF4-FFF2-40B4-BE49-F238E27FC236}">
                <a16:creationId xmlns:a16="http://schemas.microsoft.com/office/drawing/2014/main" id="{7F72E22C-13A1-0148-8BDD-01776E7BE8A7}"/>
              </a:ext>
            </a:extLst>
          </p:cNvPr>
          <p:cNvSpPr/>
          <p:nvPr userDrawn="1"/>
        </p:nvSpPr>
        <p:spPr>
          <a:xfrm flipH="1">
            <a:off x="0" y="4848214"/>
            <a:ext cx="304800" cy="209331"/>
          </a:xfrm>
          <a:custGeom>
            <a:avLst/>
            <a:gdLst>
              <a:gd name="connsiteX0" fmla="*/ 0 w 219304"/>
              <a:gd name="connsiteY0" fmla="*/ 0 h 209331"/>
              <a:gd name="connsiteX1" fmla="*/ 219304 w 219304"/>
              <a:gd name="connsiteY1" fmla="*/ 0 h 209331"/>
              <a:gd name="connsiteX2" fmla="*/ 219304 w 219304"/>
              <a:gd name="connsiteY2" fmla="*/ 209331 h 209331"/>
              <a:gd name="connsiteX3" fmla="*/ 0 w 219304"/>
              <a:gd name="connsiteY3" fmla="*/ 209331 h 209331"/>
              <a:gd name="connsiteX4" fmla="*/ 0 w 219304"/>
              <a:gd name="connsiteY4" fmla="*/ 0 h 209331"/>
              <a:gd name="connsiteX0" fmla="*/ 0 w 219304"/>
              <a:gd name="connsiteY0" fmla="*/ 0 h 209331"/>
              <a:gd name="connsiteX1" fmla="*/ 219304 w 219304"/>
              <a:gd name="connsiteY1" fmla="*/ 0 h 209331"/>
              <a:gd name="connsiteX2" fmla="*/ 219304 w 219304"/>
              <a:gd name="connsiteY2" fmla="*/ 209331 h 209331"/>
              <a:gd name="connsiteX3" fmla="*/ 32084 w 219304"/>
              <a:gd name="connsiteY3" fmla="*/ 205320 h 209331"/>
              <a:gd name="connsiteX4" fmla="*/ 0 w 219304"/>
              <a:gd name="connsiteY4" fmla="*/ 0 h 209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304" h="209331">
                <a:moveTo>
                  <a:pt x="0" y="0"/>
                </a:moveTo>
                <a:lnTo>
                  <a:pt x="219304" y="0"/>
                </a:lnTo>
                <a:lnTo>
                  <a:pt x="219304" y="209331"/>
                </a:lnTo>
                <a:lnTo>
                  <a:pt x="32084" y="20532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26447830-931D-5249-9E3F-FF85A214AA6B}"/>
              </a:ext>
            </a:extLst>
          </p:cNvPr>
          <p:cNvSpPr>
            <a:spLocks noGrp="1"/>
          </p:cNvSpPr>
          <p:nvPr>
            <p:ph type="title"/>
          </p:nvPr>
        </p:nvSpPr>
        <p:spPr>
          <a:xfrm>
            <a:off x="304800" y="742949"/>
            <a:ext cx="4572000" cy="990602"/>
          </a:xfrm>
          <a:prstGeom prst="rect">
            <a:avLst/>
          </a:prstGeom>
        </p:spPr>
        <p:txBody>
          <a:bodyPr anchor="ctr" anchorCtr="0"/>
          <a:lstStyle>
            <a:lvl1pPr algn="l">
              <a:lnSpc>
                <a:spcPts val="3200"/>
              </a:lnSpc>
              <a:defRPr sz="3000" b="0" i="0" spc="-38" baseline="0">
                <a:solidFill>
                  <a:schemeClr val="bg1"/>
                </a:solidFill>
                <a:effectLst>
                  <a:outerShdw blurRad="50800" dist="38100" dir="2700000" algn="tl" rotWithShape="0">
                    <a:prstClr val="black">
                      <a:alpha val="40000"/>
                    </a:prstClr>
                  </a:outerShdw>
                </a:effectLst>
                <a:latin typeface="Franklin Gothic Medium" charset="0"/>
                <a:ea typeface="Franklin Gothic Medium" charset="0"/>
                <a:cs typeface="Franklin Gothic Medium" charset="0"/>
              </a:defRPr>
            </a:lvl1pPr>
          </a:lstStyle>
          <a:p>
            <a:r>
              <a:rPr lang="en-US" dirty="0"/>
              <a:t>Click to edit Master title style</a:t>
            </a:r>
          </a:p>
        </p:txBody>
      </p:sp>
      <p:sp>
        <p:nvSpPr>
          <p:cNvPr id="16" name="Content Placeholder 2">
            <a:extLst>
              <a:ext uri="{FF2B5EF4-FFF2-40B4-BE49-F238E27FC236}">
                <a16:creationId xmlns:a16="http://schemas.microsoft.com/office/drawing/2014/main" id="{8C54A5F4-6A5E-8142-968F-2963649D4BF5}"/>
              </a:ext>
            </a:extLst>
          </p:cNvPr>
          <p:cNvSpPr>
            <a:spLocks noGrp="1"/>
          </p:cNvSpPr>
          <p:nvPr>
            <p:ph idx="1"/>
          </p:nvPr>
        </p:nvSpPr>
        <p:spPr>
          <a:xfrm>
            <a:off x="295505" y="1932656"/>
            <a:ext cx="4581296" cy="2772694"/>
          </a:xfrm>
          <a:prstGeom prst="rect">
            <a:avLst/>
          </a:prstGeom>
        </p:spPr>
        <p:txBody>
          <a:bodyPr/>
          <a:lstStyle>
            <a:lvl1pPr marL="0" indent="0">
              <a:lnSpc>
                <a:spcPts val="2250"/>
              </a:lnSpc>
              <a:spcBef>
                <a:spcPts val="0"/>
              </a:spcBef>
              <a:spcAft>
                <a:spcPts val="300"/>
              </a:spcAft>
              <a:buClr>
                <a:srgbClr val="0086F0"/>
              </a:buClr>
              <a:buSzPct val="115000"/>
              <a:buFontTx/>
              <a:buNone/>
              <a:defRPr b="0" i="0" spc="-75" baseline="0">
                <a:solidFill>
                  <a:srgbClr val="E7E7E7"/>
                </a:solidFill>
                <a:latin typeface="Franklin Gothic Book" charset="0"/>
                <a:ea typeface="Franklin Gothic Book" charset="0"/>
                <a:cs typeface="Franklin Gothic Book" charset="0"/>
              </a:defRPr>
            </a:lvl1pPr>
            <a:lvl2pPr marL="557213" indent="-214313">
              <a:lnSpc>
                <a:spcPts val="2250"/>
              </a:lnSpc>
              <a:spcBef>
                <a:spcPts val="0"/>
              </a:spcBef>
              <a:spcAft>
                <a:spcPts val="300"/>
              </a:spcAft>
              <a:buSzPct val="110000"/>
              <a:buFont typeface="Arial" charset="0"/>
              <a:buChar char="•"/>
              <a:defRPr b="0" i="0" spc="-75" baseline="0">
                <a:solidFill>
                  <a:schemeClr val="bg1"/>
                </a:solidFill>
                <a:latin typeface="Franklin Gothic Book" charset="0"/>
                <a:ea typeface="Franklin Gothic Book" charset="0"/>
                <a:cs typeface="Franklin Gothic Book" charset="0"/>
              </a:defRPr>
            </a:lvl2pPr>
            <a:lvl3pPr marL="857250" indent="-171450">
              <a:lnSpc>
                <a:spcPts val="2250"/>
              </a:lnSpc>
              <a:spcBef>
                <a:spcPts val="0"/>
              </a:spcBef>
              <a:spcAft>
                <a:spcPts val="300"/>
              </a:spcAft>
              <a:buSzPct val="75000"/>
              <a:buFont typeface=".LucidaGrandeUI" charset="0"/>
              <a:buChar char="○"/>
              <a:defRPr b="0" i="0" spc="-75" baseline="0">
                <a:solidFill>
                  <a:schemeClr val="bg1"/>
                </a:solidFill>
                <a:latin typeface="Franklin Gothic Book" charset="0"/>
                <a:ea typeface="Franklin Gothic Book" charset="0"/>
                <a:cs typeface="Franklin Gothic Book" charset="0"/>
              </a:defRPr>
            </a:lvl3pPr>
            <a:lvl4pPr marL="1200150" indent="-171450">
              <a:lnSpc>
                <a:spcPts val="2250"/>
              </a:lnSpc>
              <a:spcBef>
                <a:spcPts val="0"/>
              </a:spcBef>
              <a:spcAft>
                <a:spcPts val="300"/>
              </a:spcAft>
              <a:buClr>
                <a:schemeClr val="tx1">
                  <a:lumMod val="50000"/>
                  <a:lumOff val="50000"/>
                </a:schemeClr>
              </a:buClr>
              <a:buFont typeface="Arial" charset="0"/>
              <a:buChar char="•"/>
              <a:defRPr b="0" i="0" spc="-75" baseline="0">
                <a:solidFill>
                  <a:schemeClr val="bg1"/>
                </a:solidFill>
                <a:latin typeface="Franklin Gothic Book" charset="0"/>
                <a:ea typeface="Franklin Gothic Book" charset="0"/>
                <a:cs typeface="Franklin Gothic Book" charset="0"/>
              </a:defRPr>
            </a:lvl4pPr>
            <a:lvl5pPr>
              <a:lnSpc>
                <a:spcPts val="2250"/>
              </a:lnSpc>
              <a:spcBef>
                <a:spcPts val="0"/>
              </a:spcBef>
              <a:spcAft>
                <a:spcPts val="300"/>
              </a:spcAft>
              <a:defRPr b="0" i="0" spc="-75" baseline="0">
                <a:solidFill>
                  <a:schemeClr val="bg1"/>
                </a:solidFill>
                <a:latin typeface="Franklin Gothic Book" charset="0"/>
                <a:ea typeface="Franklin Gothic Book" charset="0"/>
                <a:cs typeface="Franklin Gothic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41613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E7E7E7"/>
        </a:solidFill>
        <a:effectLst/>
      </p:bgPr>
    </p:bg>
    <p:spTree>
      <p:nvGrpSpPr>
        <p:cNvPr id="1" name=""/>
        <p:cNvGrpSpPr/>
        <p:nvPr/>
      </p:nvGrpSpPr>
      <p:grpSpPr>
        <a:xfrm>
          <a:off x="0" y="0"/>
          <a:ext cx="0" cy="0"/>
          <a:chOff x="0" y="0"/>
          <a:chExt cx="0" cy="0"/>
        </a:xfrm>
      </p:grpSpPr>
      <p:sp>
        <p:nvSpPr>
          <p:cNvPr id="10" name="Rounded Rectangle 3">
            <a:extLst>
              <a:ext uri="{FF2B5EF4-FFF2-40B4-BE49-F238E27FC236}">
                <a16:creationId xmlns:a16="http://schemas.microsoft.com/office/drawing/2014/main" id="{0926A973-6FE8-8F4E-BC13-021844D10A52}"/>
              </a:ext>
            </a:extLst>
          </p:cNvPr>
          <p:cNvSpPr/>
          <p:nvPr userDrawn="1"/>
        </p:nvSpPr>
        <p:spPr>
          <a:xfrm>
            <a:off x="1828801" y="0"/>
            <a:ext cx="7310554" cy="5135270"/>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2428"/>
              <a:gd name="connsiteY0" fmla="*/ 2277 h 10000"/>
              <a:gd name="connsiteX1" fmla="*/ 4428 w 12428"/>
              <a:gd name="connsiteY1" fmla="*/ 0 h 10000"/>
              <a:gd name="connsiteX2" fmla="*/ 12428 w 12428"/>
              <a:gd name="connsiteY2" fmla="*/ 0 h 10000"/>
              <a:gd name="connsiteX3" fmla="*/ 12428 w 12428"/>
              <a:gd name="connsiteY3" fmla="*/ 10000 h 10000"/>
              <a:gd name="connsiteX4" fmla="*/ 2428 w 12428"/>
              <a:gd name="connsiteY4" fmla="*/ 10000 h 10000"/>
              <a:gd name="connsiteX5" fmla="*/ 0 w 12428"/>
              <a:gd name="connsiteY5" fmla="*/ 2277 h 10000"/>
              <a:gd name="connsiteX0" fmla="*/ 0 w 12428"/>
              <a:gd name="connsiteY0" fmla="*/ 2277 h 10000"/>
              <a:gd name="connsiteX1" fmla="*/ 4428 w 12428"/>
              <a:gd name="connsiteY1" fmla="*/ 0 h 10000"/>
              <a:gd name="connsiteX2" fmla="*/ 12428 w 12428"/>
              <a:gd name="connsiteY2" fmla="*/ 0 h 10000"/>
              <a:gd name="connsiteX3" fmla="*/ 12428 w 12428"/>
              <a:gd name="connsiteY3" fmla="*/ 10000 h 10000"/>
              <a:gd name="connsiteX4" fmla="*/ 4717 w 12428"/>
              <a:gd name="connsiteY4" fmla="*/ 10000 h 10000"/>
              <a:gd name="connsiteX5" fmla="*/ 0 w 12428"/>
              <a:gd name="connsiteY5" fmla="*/ 2277 h 10000"/>
              <a:gd name="connsiteX0" fmla="*/ 0 w 11692"/>
              <a:gd name="connsiteY0" fmla="*/ 3423 h 10000"/>
              <a:gd name="connsiteX1" fmla="*/ 3692 w 11692"/>
              <a:gd name="connsiteY1" fmla="*/ 0 h 10000"/>
              <a:gd name="connsiteX2" fmla="*/ 11692 w 11692"/>
              <a:gd name="connsiteY2" fmla="*/ 0 h 10000"/>
              <a:gd name="connsiteX3" fmla="*/ 11692 w 11692"/>
              <a:gd name="connsiteY3" fmla="*/ 10000 h 10000"/>
              <a:gd name="connsiteX4" fmla="*/ 3981 w 11692"/>
              <a:gd name="connsiteY4" fmla="*/ 10000 h 10000"/>
              <a:gd name="connsiteX5" fmla="*/ 0 w 11692"/>
              <a:gd name="connsiteY5" fmla="*/ 3423 h 10000"/>
              <a:gd name="connsiteX0" fmla="*/ 0 w 11692"/>
              <a:gd name="connsiteY0" fmla="*/ 3423 h 10020"/>
              <a:gd name="connsiteX1" fmla="*/ 3692 w 11692"/>
              <a:gd name="connsiteY1" fmla="*/ 0 h 10020"/>
              <a:gd name="connsiteX2" fmla="*/ 11692 w 11692"/>
              <a:gd name="connsiteY2" fmla="*/ 0 h 10020"/>
              <a:gd name="connsiteX3" fmla="*/ 11692 w 11692"/>
              <a:gd name="connsiteY3" fmla="*/ 10000 h 10020"/>
              <a:gd name="connsiteX4" fmla="*/ 6429 w 11692"/>
              <a:gd name="connsiteY4" fmla="*/ 10020 h 10020"/>
              <a:gd name="connsiteX5" fmla="*/ 0 w 11692"/>
              <a:gd name="connsiteY5" fmla="*/ 3423 h 10020"/>
              <a:gd name="connsiteX0" fmla="*/ 0 w 9563"/>
              <a:gd name="connsiteY0" fmla="*/ 3818 h 10020"/>
              <a:gd name="connsiteX1" fmla="*/ 1563 w 9563"/>
              <a:gd name="connsiteY1" fmla="*/ 0 h 10020"/>
              <a:gd name="connsiteX2" fmla="*/ 9563 w 9563"/>
              <a:gd name="connsiteY2" fmla="*/ 0 h 10020"/>
              <a:gd name="connsiteX3" fmla="*/ 9563 w 9563"/>
              <a:gd name="connsiteY3" fmla="*/ 10000 h 10020"/>
              <a:gd name="connsiteX4" fmla="*/ 4300 w 9563"/>
              <a:gd name="connsiteY4" fmla="*/ 10020 h 10020"/>
              <a:gd name="connsiteX5" fmla="*/ 0 w 9563"/>
              <a:gd name="connsiteY5" fmla="*/ 3818 h 10020"/>
              <a:gd name="connsiteX0" fmla="*/ 0 w 11394"/>
              <a:gd name="connsiteY0" fmla="*/ 4934 h 10000"/>
              <a:gd name="connsiteX1" fmla="*/ 3028 w 11394"/>
              <a:gd name="connsiteY1" fmla="*/ 0 h 10000"/>
              <a:gd name="connsiteX2" fmla="*/ 11394 w 11394"/>
              <a:gd name="connsiteY2" fmla="*/ 0 h 10000"/>
              <a:gd name="connsiteX3" fmla="*/ 11394 w 11394"/>
              <a:gd name="connsiteY3" fmla="*/ 9980 h 10000"/>
              <a:gd name="connsiteX4" fmla="*/ 5890 w 11394"/>
              <a:gd name="connsiteY4" fmla="*/ 10000 h 10000"/>
              <a:gd name="connsiteX5" fmla="*/ 0 w 11394"/>
              <a:gd name="connsiteY5" fmla="*/ 4934 h 10000"/>
              <a:gd name="connsiteX0" fmla="*/ 0 w 11394"/>
              <a:gd name="connsiteY0" fmla="*/ 4934 h 10000"/>
              <a:gd name="connsiteX1" fmla="*/ 1738 w 11394"/>
              <a:gd name="connsiteY1" fmla="*/ 0 h 10000"/>
              <a:gd name="connsiteX2" fmla="*/ 11394 w 11394"/>
              <a:gd name="connsiteY2" fmla="*/ 0 h 10000"/>
              <a:gd name="connsiteX3" fmla="*/ 11394 w 11394"/>
              <a:gd name="connsiteY3" fmla="*/ 9980 h 10000"/>
              <a:gd name="connsiteX4" fmla="*/ 5890 w 11394"/>
              <a:gd name="connsiteY4" fmla="*/ 10000 h 10000"/>
              <a:gd name="connsiteX5" fmla="*/ 0 w 11394"/>
              <a:gd name="connsiteY5" fmla="*/ 4934 h 10000"/>
              <a:gd name="connsiteX0" fmla="*/ 0 w 10416"/>
              <a:gd name="connsiteY0" fmla="*/ 4954 h 10000"/>
              <a:gd name="connsiteX1" fmla="*/ 760 w 10416"/>
              <a:gd name="connsiteY1" fmla="*/ 0 h 10000"/>
              <a:gd name="connsiteX2" fmla="*/ 10416 w 10416"/>
              <a:gd name="connsiteY2" fmla="*/ 0 h 10000"/>
              <a:gd name="connsiteX3" fmla="*/ 10416 w 10416"/>
              <a:gd name="connsiteY3" fmla="*/ 9980 h 10000"/>
              <a:gd name="connsiteX4" fmla="*/ 4912 w 10416"/>
              <a:gd name="connsiteY4" fmla="*/ 10000 h 10000"/>
              <a:gd name="connsiteX5" fmla="*/ 0 w 10416"/>
              <a:gd name="connsiteY5" fmla="*/ 4954 h 10000"/>
              <a:gd name="connsiteX0" fmla="*/ 0 w 10687"/>
              <a:gd name="connsiteY0" fmla="*/ 4816 h 10000"/>
              <a:gd name="connsiteX1" fmla="*/ 1031 w 10687"/>
              <a:gd name="connsiteY1" fmla="*/ 0 h 10000"/>
              <a:gd name="connsiteX2" fmla="*/ 10687 w 10687"/>
              <a:gd name="connsiteY2" fmla="*/ 0 h 10000"/>
              <a:gd name="connsiteX3" fmla="*/ 10687 w 10687"/>
              <a:gd name="connsiteY3" fmla="*/ 9980 h 10000"/>
              <a:gd name="connsiteX4" fmla="*/ 5183 w 10687"/>
              <a:gd name="connsiteY4" fmla="*/ 10000 h 10000"/>
              <a:gd name="connsiteX5" fmla="*/ 0 w 10687"/>
              <a:gd name="connsiteY5" fmla="*/ 4816 h 10000"/>
              <a:gd name="connsiteX0" fmla="*/ 0 w 10687"/>
              <a:gd name="connsiteY0" fmla="*/ 4816 h 9984"/>
              <a:gd name="connsiteX1" fmla="*/ 1031 w 10687"/>
              <a:gd name="connsiteY1" fmla="*/ 0 h 9984"/>
              <a:gd name="connsiteX2" fmla="*/ 10687 w 10687"/>
              <a:gd name="connsiteY2" fmla="*/ 0 h 9984"/>
              <a:gd name="connsiteX3" fmla="*/ 10687 w 10687"/>
              <a:gd name="connsiteY3" fmla="*/ 9980 h 9984"/>
              <a:gd name="connsiteX4" fmla="*/ 2711 w 10687"/>
              <a:gd name="connsiteY4" fmla="*/ 9984 h 9984"/>
              <a:gd name="connsiteX5" fmla="*/ 0 w 10687"/>
              <a:gd name="connsiteY5" fmla="*/ 4816 h 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87" h="9984">
                <a:moveTo>
                  <a:pt x="0" y="4816"/>
                </a:moveTo>
                <a:lnTo>
                  <a:pt x="1031" y="0"/>
                </a:lnTo>
                <a:lnTo>
                  <a:pt x="10687" y="0"/>
                </a:lnTo>
                <a:lnTo>
                  <a:pt x="10687" y="9980"/>
                </a:lnTo>
                <a:lnTo>
                  <a:pt x="2711" y="9984"/>
                </a:lnTo>
                <a:lnTo>
                  <a:pt x="0" y="4816"/>
                </a:lnTo>
                <a:close/>
              </a:path>
            </a:pathLst>
          </a:custGeom>
          <a:gradFill>
            <a:gsLst>
              <a:gs pos="0">
                <a:srgbClr val="FE9865"/>
              </a:gs>
              <a:gs pos="99000">
                <a:srgbClr val="FF6666"/>
              </a:gs>
            </a:gsLst>
            <a:lin ang="5400000" scaled="0"/>
          </a:gradFill>
          <a:ln>
            <a:noFill/>
          </a:ln>
          <a:effectLst>
            <a:outerShdw dist="88900" dir="10800000" algn="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26447830-931D-5249-9E3F-FF85A214AA6B}"/>
              </a:ext>
            </a:extLst>
          </p:cNvPr>
          <p:cNvSpPr>
            <a:spLocks noGrp="1"/>
          </p:cNvSpPr>
          <p:nvPr>
            <p:ph type="title"/>
          </p:nvPr>
        </p:nvSpPr>
        <p:spPr>
          <a:xfrm>
            <a:off x="3657600" y="742949"/>
            <a:ext cx="4572000" cy="990602"/>
          </a:xfrm>
          <a:prstGeom prst="rect">
            <a:avLst/>
          </a:prstGeom>
        </p:spPr>
        <p:txBody>
          <a:bodyPr anchor="ctr" anchorCtr="0"/>
          <a:lstStyle>
            <a:lvl1pPr algn="l">
              <a:lnSpc>
                <a:spcPts val="3200"/>
              </a:lnSpc>
              <a:defRPr sz="3000" b="0" i="0" spc="-38" baseline="0">
                <a:solidFill>
                  <a:schemeClr val="bg1"/>
                </a:solidFill>
                <a:effectLst/>
                <a:latin typeface="Franklin Gothic Medium" charset="0"/>
                <a:ea typeface="Franklin Gothic Medium" charset="0"/>
                <a:cs typeface="Franklin Gothic Medium" charset="0"/>
              </a:defRPr>
            </a:lvl1pPr>
          </a:lstStyle>
          <a:p>
            <a:r>
              <a:rPr lang="en-US" dirty="0"/>
              <a:t>Click to edit Master title style</a:t>
            </a:r>
          </a:p>
        </p:txBody>
      </p:sp>
      <p:sp>
        <p:nvSpPr>
          <p:cNvPr id="16" name="Content Placeholder 2">
            <a:extLst>
              <a:ext uri="{FF2B5EF4-FFF2-40B4-BE49-F238E27FC236}">
                <a16:creationId xmlns:a16="http://schemas.microsoft.com/office/drawing/2014/main" id="{8C54A5F4-6A5E-8142-968F-2963649D4BF5}"/>
              </a:ext>
            </a:extLst>
          </p:cNvPr>
          <p:cNvSpPr>
            <a:spLocks noGrp="1"/>
          </p:cNvSpPr>
          <p:nvPr>
            <p:ph idx="1"/>
          </p:nvPr>
        </p:nvSpPr>
        <p:spPr>
          <a:xfrm>
            <a:off x="3648305" y="1932656"/>
            <a:ext cx="4581296" cy="2772694"/>
          </a:xfrm>
          <a:prstGeom prst="rect">
            <a:avLst/>
          </a:prstGeom>
        </p:spPr>
        <p:txBody>
          <a:bodyPr/>
          <a:lstStyle>
            <a:lvl1pPr marL="0" indent="0">
              <a:lnSpc>
                <a:spcPts val="2250"/>
              </a:lnSpc>
              <a:spcBef>
                <a:spcPts val="0"/>
              </a:spcBef>
              <a:spcAft>
                <a:spcPts val="300"/>
              </a:spcAft>
              <a:buClr>
                <a:srgbClr val="0086F0"/>
              </a:buClr>
              <a:buSzPct val="115000"/>
              <a:buFontTx/>
              <a:buNone/>
              <a:defRPr b="0" i="0" spc="-75" baseline="0">
                <a:solidFill>
                  <a:srgbClr val="E7E7E7"/>
                </a:solidFill>
                <a:latin typeface="Franklin Gothic Book" charset="0"/>
                <a:ea typeface="Franklin Gothic Book" charset="0"/>
                <a:cs typeface="Franklin Gothic Book" charset="0"/>
              </a:defRPr>
            </a:lvl1pPr>
            <a:lvl2pPr marL="557213" indent="-214313">
              <a:lnSpc>
                <a:spcPts val="2250"/>
              </a:lnSpc>
              <a:spcBef>
                <a:spcPts val="0"/>
              </a:spcBef>
              <a:spcAft>
                <a:spcPts val="300"/>
              </a:spcAft>
              <a:buSzPct val="110000"/>
              <a:buFont typeface="Arial" charset="0"/>
              <a:buChar char="•"/>
              <a:defRPr b="0" i="0" spc="-75" baseline="0">
                <a:solidFill>
                  <a:schemeClr val="bg1"/>
                </a:solidFill>
                <a:latin typeface="Franklin Gothic Book" charset="0"/>
                <a:ea typeface="Franklin Gothic Book" charset="0"/>
                <a:cs typeface="Franklin Gothic Book" charset="0"/>
              </a:defRPr>
            </a:lvl2pPr>
            <a:lvl3pPr marL="857250" indent="-171450">
              <a:lnSpc>
                <a:spcPts val="2250"/>
              </a:lnSpc>
              <a:spcBef>
                <a:spcPts val="0"/>
              </a:spcBef>
              <a:spcAft>
                <a:spcPts val="300"/>
              </a:spcAft>
              <a:buSzPct val="75000"/>
              <a:buFont typeface=".LucidaGrandeUI" charset="0"/>
              <a:buChar char="○"/>
              <a:defRPr b="0" i="0" spc="-75" baseline="0">
                <a:solidFill>
                  <a:schemeClr val="bg1"/>
                </a:solidFill>
                <a:latin typeface="Franklin Gothic Book" charset="0"/>
                <a:ea typeface="Franklin Gothic Book" charset="0"/>
                <a:cs typeface="Franklin Gothic Book" charset="0"/>
              </a:defRPr>
            </a:lvl3pPr>
            <a:lvl4pPr marL="1200150" indent="-171450">
              <a:lnSpc>
                <a:spcPts val="2250"/>
              </a:lnSpc>
              <a:spcBef>
                <a:spcPts val="0"/>
              </a:spcBef>
              <a:spcAft>
                <a:spcPts val="300"/>
              </a:spcAft>
              <a:buClr>
                <a:schemeClr val="tx1">
                  <a:lumMod val="50000"/>
                  <a:lumOff val="50000"/>
                </a:schemeClr>
              </a:buClr>
              <a:buFont typeface="Arial" charset="0"/>
              <a:buChar char="•"/>
              <a:defRPr b="0" i="0" spc="-75" baseline="0">
                <a:solidFill>
                  <a:schemeClr val="bg1"/>
                </a:solidFill>
                <a:latin typeface="Franklin Gothic Book" charset="0"/>
                <a:ea typeface="Franklin Gothic Book" charset="0"/>
                <a:cs typeface="Franklin Gothic Book" charset="0"/>
              </a:defRPr>
            </a:lvl4pPr>
            <a:lvl5pPr>
              <a:lnSpc>
                <a:spcPts val="2250"/>
              </a:lnSpc>
              <a:spcBef>
                <a:spcPts val="0"/>
              </a:spcBef>
              <a:spcAft>
                <a:spcPts val="300"/>
              </a:spcAft>
              <a:defRPr b="0" i="0" spc="-75" baseline="0">
                <a:solidFill>
                  <a:schemeClr val="bg1"/>
                </a:solidFill>
                <a:latin typeface="Franklin Gothic Book" charset="0"/>
                <a:ea typeface="Franklin Gothic Book" charset="0"/>
                <a:cs typeface="Franklin Gothic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Subtitle 2">
            <a:extLst>
              <a:ext uri="{FF2B5EF4-FFF2-40B4-BE49-F238E27FC236}">
                <a16:creationId xmlns:a16="http://schemas.microsoft.com/office/drawing/2014/main" id="{B68F3148-5BAA-564D-BEA9-13FCD6D3406F}"/>
              </a:ext>
            </a:extLst>
          </p:cNvPr>
          <p:cNvSpPr txBox="1">
            <a:spLocks/>
          </p:cNvSpPr>
          <p:nvPr userDrawn="1"/>
        </p:nvSpPr>
        <p:spPr>
          <a:xfrm>
            <a:off x="5638800" y="4848214"/>
            <a:ext cx="2971800" cy="209331"/>
          </a:xfrm>
          <a:prstGeom prst="rect">
            <a:avLst/>
          </a:prstGeom>
        </p:spPr>
        <p:txBody>
          <a:bodyPr anchor="b"/>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ts val="2250"/>
              </a:lnSpc>
              <a:spcBef>
                <a:spcPts val="0"/>
              </a:spcBef>
            </a:pPr>
            <a:r>
              <a:rPr lang="en-US" sz="900" spc="-50" dirty="0">
                <a:solidFill>
                  <a:schemeClr val="bg1"/>
                </a:solidFill>
                <a:effectLst>
                  <a:outerShdw blurRad="76200" dist="38100" dir="2700000" algn="tl" rotWithShape="0">
                    <a:prstClr val="black">
                      <a:alpha val="30000"/>
                    </a:prstClr>
                  </a:outerShdw>
                </a:effectLst>
                <a:latin typeface="Franklin Gothic Book" charset="0"/>
                <a:ea typeface="Franklin Gothic Book" charset="0"/>
                <a:cs typeface="Franklin Gothic Book" charset="0"/>
              </a:rPr>
              <a:t>Treating Patients </a:t>
            </a:r>
            <a:r>
              <a:rPr lang="en-US" sz="700" spc="-50" dirty="0">
                <a:solidFill>
                  <a:schemeClr val="bg1"/>
                </a:solidFill>
                <a:effectLst>
                  <a:outerShdw blurRad="76200" dist="38100" dir="2700000" algn="tl" rotWithShape="0">
                    <a:prstClr val="black">
                      <a:alpha val="30000"/>
                    </a:prstClr>
                  </a:outerShdw>
                </a:effectLst>
                <a:latin typeface="Franklin Gothic Book" charset="0"/>
                <a:ea typeface="Franklin Gothic Book" charset="0"/>
                <a:cs typeface="Franklin Gothic Book" charset="0"/>
              </a:rPr>
              <a:t>with</a:t>
            </a:r>
            <a:r>
              <a:rPr lang="en-US" sz="900" spc="-50" dirty="0">
                <a:solidFill>
                  <a:schemeClr val="bg1"/>
                </a:solidFill>
                <a:effectLst>
                  <a:outerShdw blurRad="76200" dist="38100" dir="2700000" algn="tl" rotWithShape="0">
                    <a:prstClr val="black">
                      <a:alpha val="30000"/>
                    </a:prstClr>
                  </a:outerShdw>
                </a:effectLst>
                <a:latin typeface="Franklin Gothic Book" charset="0"/>
                <a:ea typeface="Franklin Gothic Book" charset="0"/>
                <a:cs typeface="Franklin Gothic Book" charset="0"/>
              </a:rPr>
              <a:t> Cervical Degenerative Disc Disease (DDD)</a:t>
            </a:r>
          </a:p>
        </p:txBody>
      </p:sp>
      <p:sp>
        <p:nvSpPr>
          <p:cNvPr id="18" name="Slide Number Placeholder 8">
            <a:extLst>
              <a:ext uri="{FF2B5EF4-FFF2-40B4-BE49-F238E27FC236}">
                <a16:creationId xmlns:a16="http://schemas.microsoft.com/office/drawing/2014/main" id="{F8EFCBD0-AC61-E34A-8332-D4097699188B}"/>
              </a:ext>
            </a:extLst>
          </p:cNvPr>
          <p:cNvSpPr txBox="1">
            <a:spLocks/>
          </p:cNvSpPr>
          <p:nvPr userDrawn="1"/>
        </p:nvSpPr>
        <p:spPr>
          <a:xfrm>
            <a:off x="8382000" y="4851057"/>
            <a:ext cx="466496" cy="222071"/>
          </a:xfrm>
          <a:prstGeom prst="rect">
            <a:avLst/>
          </a:prstGeom>
        </p:spPr>
        <p:txBody>
          <a:bodyPr anchor="ctr"/>
          <a:lstStyle>
            <a:defPPr>
              <a:defRPr lang="en-US"/>
            </a:defPPr>
            <a:lvl1pPr marL="0" algn="l" defTabSz="914400" rtl="0" eaLnBrk="1" latinLnBrk="0" hangingPunct="1">
              <a:defRPr sz="1800" b="1" i="0" kern="1200">
                <a:solidFill>
                  <a:schemeClr val="tx1">
                    <a:lumMod val="65000"/>
                    <a:lumOff val="35000"/>
                  </a:schemeClr>
                </a:solidFill>
                <a:latin typeface="Franklin Gothic Book" charset="0"/>
                <a:ea typeface="Franklin Gothic Book" charset="0"/>
                <a:cs typeface="Franklin Gothic Boo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9365F48-4EC2-4A32-8E10-E01C273F87BE}" type="slidenum">
              <a:rPr lang="en-US" sz="1100" smtClean="0">
                <a:solidFill>
                  <a:schemeClr val="bg1"/>
                </a:solidFill>
                <a:effectLst>
                  <a:outerShdw blurRad="76200" dist="38100" dir="2700000" algn="tl" rotWithShape="0">
                    <a:prstClr val="black">
                      <a:alpha val="30000"/>
                    </a:prstClr>
                  </a:outerShdw>
                </a:effectLst>
              </a:rPr>
              <a:pPr algn="r"/>
              <a:t>‹#›</a:t>
            </a:fld>
            <a:endParaRPr lang="en-US" sz="1100" dirty="0">
              <a:solidFill>
                <a:schemeClr val="bg1"/>
              </a:solidFill>
              <a:effectLst>
                <a:outerShdw blurRad="76200" dist="38100" dir="2700000" algn="tl" rotWithShape="0">
                  <a:prstClr val="black">
                    <a:alpha val="30000"/>
                  </a:prstClr>
                </a:outerShdw>
              </a:effectLst>
            </a:endParaRPr>
          </a:p>
        </p:txBody>
      </p:sp>
      <p:sp>
        <p:nvSpPr>
          <p:cNvPr id="19" name="Rectangle 4">
            <a:extLst>
              <a:ext uri="{FF2B5EF4-FFF2-40B4-BE49-F238E27FC236}">
                <a16:creationId xmlns:a16="http://schemas.microsoft.com/office/drawing/2014/main" id="{DD771DE7-0288-B448-A074-E704FE80F6F7}"/>
              </a:ext>
            </a:extLst>
          </p:cNvPr>
          <p:cNvSpPr/>
          <p:nvPr userDrawn="1"/>
        </p:nvSpPr>
        <p:spPr>
          <a:xfrm>
            <a:off x="8839200" y="4848214"/>
            <a:ext cx="304800" cy="209331"/>
          </a:xfrm>
          <a:custGeom>
            <a:avLst/>
            <a:gdLst>
              <a:gd name="connsiteX0" fmla="*/ 0 w 219304"/>
              <a:gd name="connsiteY0" fmla="*/ 0 h 209331"/>
              <a:gd name="connsiteX1" fmla="*/ 219304 w 219304"/>
              <a:gd name="connsiteY1" fmla="*/ 0 h 209331"/>
              <a:gd name="connsiteX2" fmla="*/ 219304 w 219304"/>
              <a:gd name="connsiteY2" fmla="*/ 209331 h 209331"/>
              <a:gd name="connsiteX3" fmla="*/ 0 w 219304"/>
              <a:gd name="connsiteY3" fmla="*/ 209331 h 209331"/>
              <a:gd name="connsiteX4" fmla="*/ 0 w 219304"/>
              <a:gd name="connsiteY4" fmla="*/ 0 h 209331"/>
              <a:gd name="connsiteX0" fmla="*/ 0 w 219304"/>
              <a:gd name="connsiteY0" fmla="*/ 0 h 209331"/>
              <a:gd name="connsiteX1" fmla="*/ 219304 w 219304"/>
              <a:gd name="connsiteY1" fmla="*/ 0 h 209331"/>
              <a:gd name="connsiteX2" fmla="*/ 219304 w 219304"/>
              <a:gd name="connsiteY2" fmla="*/ 209331 h 209331"/>
              <a:gd name="connsiteX3" fmla="*/ 32084 w 219304"/>
              <a:gd name="connsiteY3" fmla="*/ 205320 h 209331"/>
              <a:gd name="connsiteX4" fmla="*/ 0 w 219304"/>
              <a:gd name="connsiteY4" fmla="*/ 0 h 209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304" h="209331">
                <a:moveTo>
                  <a:pt x="0" y="0"/>
                </a:moveTo>
                <a:lnTo>
                  <a:pt x="219304" y="0"/>
                </a:lnTo>
                <a:lnTo>
                  <a:pt x="219304" y="209331"/>
                </a:lnTo>
                <a:lnTo>
                  <a:pt x="32084" y="20532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Tree>
    <p:extLst>
      <p:ext uri="{BB962C8B-B14F-4D97-AF65-F5344CB8AC3E}">
        <p14:creationId xmlns:p14="http://schemas.microsoft.com/office/powerpoint/2010/main" val="3026265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126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7" r:id="rId4"/>
    <p:sldLayoutId id="2147483660" r:id="rId5"/>
    <p:sldLayoutId id="2147483665" r:id="rId6"/>
    <p:sldLayoutId id="2147483658" r:id="rId7"/>
    <p:sldLayoutId id="2147483662" r:id="rId8"/>
    <p:sldLayoutId id="2147483659" r:id="rId9"/>
    <p:sldLayoutId id="2147483664" r:id="rId10"/>
    <p:sldLayoutId id="2147483656" r:id="rId11"/>
    <p:sldLayoutId id="2147483663" r:id="rId12"/>
    <p:sldLayoutId id="2147483653" r:id="rId13"/>
    <p:sldLayoutId id="2147483654" r:id="rId14"/>
    <p:sldLayoutId id="2147483655" r:id="rId15"/>
  </p:sldLayoutIdLst>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6710" t="14841" r="1246" b="23114"/>
          <a:stretch/>
        </p:blipFill>
        <p:spPr>
          <a:xfrm>
            <a:off x="0" y="-1"/>
            <a:ext cx="9144000" cy="5143501"/>
          </a:xfrm>
          <a:prstGeom prst="rect">
            <a:avLst/>
          </a:prstGeom>
        </p:spPr>
      </p:pic>
      <p:sp>
        <p:nvSpPr>
          <p:cNvPr id="4" name="Rounded Rectangle 3">
            <a:extLst>
              <a:ext uri="{FF2B5EF4-FFF2-40B4-BE49-F238E27FC236}">
                <a16:creationId xmlns:a16="http://schemas.microsoft.com/office/drawing/2014/main" id="{2B21D453-9428-7744-80A5-A695BF0DBBB6}"/>
              </a:ext>
            </a:extLst>
          </p:cNvPr>
          <p:cNvSpPr/>
          <p:nvPr/>
        </p:nvSpPr>
        <p:spPr>
          <a:xfrm flipH="1">
            <a:off x="0" y="0"/>
            <a:ext cx="5217708" cy="5153787"/>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2428"/>
              <a:gd name="connsiteY0" fmla="*/ 2277 h 10000"/>
              <a:gd name="connsiteX1" fmla="*/ 4428 w 12428"/>
              <a:gd name="connsiteY1" fmla="*/ 0 h 10000"/>
              <a:gd name="connsiteX2" fmla="*/ 12428 w 12428"/>
              <a:gd name="connsiteY2" fmla="*/ 0 h 10000"/>
              <a:gd name="connsiteX3" fmla="*/ 12428 w 12428"/>
              <a:gd name="connsiteY3" fmla="*/ 10000 h 10000"/>
              <a:gd name="connsiteX4" fmla="*/ 2428 w 12428"/>
              <a:gd name="connsiteY4" fmla="*/ 10000 h 10000"/>
              <a:gd name="connsiteX5" fmla="*/ 0 w 12428"/>
              <a:gd name="connsiteY5" fmla="*/ 2277 h 10000"/>
              <a:gd name="connsiteX0" fmla="*/ 0 w 12428"/>
              <a:gd name="connsiteY0" fmla="*/ 2277 h 10000"/>
              <a:gd name="connsiteX1" fmla="*/ 4428 w 12428"/>
              <a:gd name="connsiteY1" fmla="*/ 0 h 10000"/>
              <a:gd name="connsiteX2" fmla="*/ 12428 w 12428"/>
              <a:gd name="connsiteY2" fmla="*/ 0 h 10000"/>
              <a:gd name="connsiteX3" fmla="*/ 12428 w 12428"/>
              <a:gd name="connsiteY3" fmla="*/ 10000 h 10000"/>
              <a:gd name="connsiteX4" fmla="*/ 4717 w 12428"/>
              <a:gd name="connsiteY4" fmla="*/ 10000 h 10000"/>
              <a:gd name="connsiteX5" fmla="*/ 0 w 12428"/>
              <a:gd name="connsiteY5" fmla="*/ 2277 h 10000"/>
              <a:gd name="connsiteX0" fmla="*/ 0 w 11692"/>
              <a:gd name="connsiteY0" fmla="*/ 3423 h 10000"/>
              <a:gd name="connsiteX1" fmla="*/ 3692 w 11692"/>
              <a:gd name="connsiteY1" fmla="*/ 0 h 10000"/>
              <a:gd name="connsiteX2" fmla="*/ 11692 w 11692"/>
              <a:gd name="connsiteY2" fmla="*/ 0 h 10000"/>
              <a:gd name="connsiteX3" fmla="*/ 11692 w 11692"/>
              <a:gd name="connsiteY3" fmla="*/ 10000 h 10000"/>
              <a:gd name="connsiteX4" fmla="*/ 3981 w 11692"/>
              <a:gd name="connsiteY4" fmla="*/ 10000 h 10000"/>
              <a:gd name="connsiteX5" fmla="*/ 0 w 11692"/>
              <a:gd name="connsiteY5" fmla="*/ 3423 h 10000"/>
              <a:gd name="connsiteX0" fmla="*/ 0 w 11692"/>
              <a:gd name="connsiteY0" fmla="*/ 3423 h 10020"/>
              <a:gd name="connsiteX1" fmla="*/ 3692 w 11692"/>
              <a:gd name="connsiteY1" fmla="*/ 0 h 10020"/>
              <a:gd name="connsiteX2" fmla="*/ 11692 w 11692"/>
              <a:gd name="connsiteY2" fmla="*/ 0 h 10020"/>
              <a:gd name="connsiteX3" fmla="*/ 11692 w 11692"/>
              <a:gd name="connsiteY3" fmla="*/ 10000 h 10020"/>
              <a:gd name="connsiteX4" fmla="*/ 6429 w 11692"/>
              <a:gd name="connsiteY4" fmla="*/ 10020 h 10020"/>
              <a:gd name="connsiteX5" fmla="*/ 0 w 11692"/>
              <a:gd name="connsiteY5" fmla="*/ 3423 h 10020"/>
              <a:gd name="connsiteX0" fmla="*/ 0 w 9563"/>
              <a:gd name="connsiteY0" fmla="*/ 3818 h 10020"/>
              <a:gd name="connsiteX1" fmla="*/ 1563 w 9563"/>
              <a:gd name="connsiteY1" fmla="*/ 0 h 10020"/>
              <a:gd name="connsiteX2" fmla="*/ 9563 w 9563"/>
              <a:gd name="connsiteY2" fmla="*/ 0 h 10020"/>
              <a:gd name="connsiteX3" fmla="*/ 9563 w 9563"/>
              <a:gd name="connsiteY3" fmla="*/ 10000 h 10020"/>
              <a:gd name="connsiteX4" fmla="*/ 4300 w 9563"/>
              <a:gd name="connsiteY4" fmla="*/ 10020 h 10020"/>
              <a:gd name="connsiteX5" fmla="*/ 0 w 9563"/>
              <a:gd name="connsiteY5" fmla="*/ 3818 h 10020"/>
              <a:gd name="connsiteX0" fmla="*/ 0 w 11394"/>
              <a:gd name="connsiteY0" fmla="*/ 4934 h 10000"/>
              <a:gd name="connsiteX1" fmla="*/ 3028 w 11394"/>
              <a:gd name="connsiteY1" fmla="*/ 0 h 10000"/>
              <a:gd name="connsiteX2" fmla="*/ 11394 w 11394"/>
              <a:gd name="connsiteY2" fmla="*/ 0 h 10000"/>
              <a:gd name="connsiteX3" fmla="*/ 11394 w 11394"/>
              <a:gd name="connsiteY3" fmla="*/ 9980 h 10000"/>
              <a:gd name="connsiteX4" fmla="*/ 5890 w 11394"/>
              <a:gd name="connsiteY4" fmla="*/ 10000 h 10000"/>
              <a:gd name="connsiteX5" fmla="*/ 0 w 11394"/>
              <a:gd name="connsiteY5" fmla="*/ 4934 h 10000"/>
              <a:gd name="connsiteX0" fmla="*/ 0 w 11394"/>
              <a:gd name="connsiteY0" fmla="*/ 4934 h 10000"/>
              <a:gd name="connsiteX1" fmla="*/ 1738 w 11394"/>
              <a:gd name="connsiteY1" fmla="*/ 0 h 10000"/>
              <a:gd name="connsiteX2" fmla="*/ 11394 w 11394"/>
              <a:gd name="connsiteY2" fmla="*/ 0 h 10000"/>
              <a:gd name="connsiteX3" fmla="*/ 11394 w 11394"/>
              <a:gd name="connsiteY3" fmla="*/ 9980 h 10000"/>
              <a:gd name="connsiteX4" fmla="*/ 5890 w 11394"/>
              <a:gd name="connsiteY4" fmla="*/ 10000 h 10000"/>
              <a:gd name="connsiteX5" fmla="*/ 0 w 11394"/>
              <a:gd name="connsiteY5" fmla="*/ 4934 h 10000"/>
              <a:gd name="connsiteX0" fmla="*/ 0 w 10416"/>
              <a:gd name="connsiteY0" fmla="*/ 4954 h 10000"/>
              <a:gd name="connsiteX1" fmla="*/ 760 w 10416"/>
              <a:gd name="connsiteY1" fmla="*/ 0 h 10000"/>
              <a:gd name="connsiteX2" fmla="*/ 10416 w 10416"/>
              <a:gd name="connsiteY2" fmla="*/ 0 h 10000"/>
              <a:gd name="connsiteX3" fmla="*/ 10416 w 10416"/>
              <a:gd name="connsiteY3" fmla="*/ 9980 h 10000"/>
              <a:gd name="connsiteX4" fmla="*/ 4912 w 10416"/>
              <a:gd name="connsiteY4" fmla="*/ 10000 h 10000"/>
              <a:gd name="connsiteX5" fmla="*/ 0 w 10416"/>
              <a:gd name="connsiteY5" fmla="*/ 4954 h 10000"/>
              <a:gd name="connsiteX0" fmla="*/ 0 w 10687"/>
              <a:gd name="connsiteY0" fmla="*/ 4816 h 10000"/>
              <a:gd name="connsiteX1" fmla="*/ 1031 w 10687"/>
              <a:gd name="connsiteY1" fmla="*/ 0 h 10000"/>
              <a:gd name="connsiteX2" fmla="*/ 10687 w 10687"/>
              <a:gd name="connsiteY2" fmla="*/ 0 h 10000"/>
              <a:gd name="connsiteX3" fmla="*/ 10687 w 10687"/>
              <a:gd name="connsiteY3" fmla="*/ 9980 h 10000"/>
              <a:gd name="connsiteX4" fmla="*/ 5183 w 10687"/>
              <a:gd name="connsiteY4" fmla="*/ 10000 h 10000"/>
              <a:gd name="connsiteX5" fmla="*/ 0 w 10687"/>
              <a:gd name="connsiteY5" fmla="*/ 481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87" h="10000">
                <a:moveTo>
                  <a:pt x="0" y="4816"/>
                </a:moveTo>
                <a:lnTo>
                  <a:pt x="1031" y="0"/>
                </a:lnTo>
                <a:lnTo>
                  <a:pt x="10687" y="0"/>
                </a:lnTo>
                <a:lnTo>
                  <a:pt x="10687" y="9980"/>
                </a:lnTo>
                <a:lnTo>
                  <a:pt x="5183" y="10000"/>
                </a:lnTo>
                <a:lnTo>
                  <a:pt x="0" y="4816"/>
                </a:lnTo>
                <a:close/>
              </a:path>
            </a:pathLst>
          </a:custGeom>
          <a:gradFill>
            <a:gsLst>
              <a:gs pos="0">
                <a:srgbClr val="FF6666"/>
              </a:gs>
              <a:gs pos="100000">
                <a:srgbClr val="FE9865"/>
              </a:gs>
            </a:gsLst>
            <a:lin ang="5400000" scaled="1"/>
          </a:gradFill>
          <a:ln>
            <a:noFill/>
          </a:ln>
          <a:effectLst>
            <a:outerShdw dist="76200" algn="l" rotWithShape="0">
              <a:schemeClr val="bg1">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p:cNvSpPr txBox="1">
            <a:spLocks/>
          </p:cNvSpPr>
          <p:nvPr/>
        </p:nvSpPr>
        <p:spPr>
          <a:xfrm>
            <a:off x="304800" y="1238250"/>
            <a:ext cx="3352800" cy="1485900"/>
          </a:xfrm>
          <a:prstGeom prst="rect">
            <a:avLst/>
          </a:prstGeom>
        </p:spPr>
        <p:txBody>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ts val="2600"/>
              </a:lnSpc>
              <a:spcBef>
                <a:spcPts val="0"/>
              </a:spcBef>
            </a:pPr>
            <a:r>
              <a:rPr lang="en-US" sz="2800" spc="-50" dirty="0">
                <a:solidFill>
                  <a:schemeClr val="bg1"/>
                </a:solidFill>
                <a:latin typeface="Franklin Gothic Medium" panose="020B0603020102020204" pitchFamily="34" charset="0"/>
                <a:ea typeface="Franklin Gothic Book" charset="0"/>
                <a:cs typeface="Franklin Gothic Book" charset="0"/>
              </a:rPr>
              <a:t>TREATING PATIENTS WITH SYMPTOMATIC CERVICAL DISC DISEASE (SCDD)</a:t>
            </a:r>
          </a:p>
        </p:txBody>
      </p:sp>
      <p:sp>
        <p:nvSpPr>
          <p:cNvPr id="3" name="Subtitle 2"/>
          <p:cNvSpPr>
            <a:spLocks noGrp="1"/>
          </p:cNvSpPr>
          <p:nvPr>
            <p:ph type="subTitle" idx="1"/>
          </p:nvPr>
        </p:nvSpPr>
        <p:spPr>
          <a:xfrm>
            <a:off x="304800" y="2961355"/>
            <a:ext cx="4572000" cy="717632"/>
          </a:xfrm>
        </p:spPr>
        <p:txBody>
          <a:bodyPr/>
          <a:lstStyle/>
          <a:p>
            <a:pPr algn="l">
              <a:lnSpc>
                <a:spcPts val="1800"/>
              </a:lnSpc>
            </a:pPr>
            <a:r>
              <a:rPr lang="en-US" sz="2100" spc="-38" dirty="0">
                <a:solidFill>
                  <a:schemeClr val="bg1"/>
                </a:solidFill>
                <a:latin typeface="Franklin Gothic Book" charset="0"/>
                <a:ea typeface="Franklin Gothic Book" charset="0"/>
                <a:cs typeface="Franklin Gothic Book" charset="0"/>
              </a:rPr>
              <a:t>Dr. _________________</a:t>
            </a:r>
          </a:p>
          <a:p>
            <a:pPr algn="l">
              <a:lnSpc>
                <a:spcPts val="1800"/>
              </a:lnSpc>
            </a:pPr>
            <a:r>
              <a:rPr lang="en-US" sz="1650" dirty="0">
                <a:solidFill>
                  <a:srgbClr val="E7E7E7"/>
                </a:solidFill>
                <a:latin typeface="Franklin Gothic Book" charset="0"/>
                <a:ea typeface="Franklin Gothic Book" charset="0"/>
                <a:cs typeface="Franklin Gothic Book" charset="0"/>
              </a:rPr>
              <a:t>[Name of Practice]</a:t>
            </a:r>
          </a:p>
        </p:txBody>
      </p:sp>
      <p:sp>
        <p:nvSpPr>
          <p:cNvPr id="2" name="TextBox 1"/>
          <p:cNvSpPr txBox="1"/>
          <p:nvPr/>
        </p:nvSpPr>
        <p:spPr>
          <a:xfrm>
            <a:off x="304800" y="4629150"/>
            <a:ext cx="1176925" cy="207749"/>
          </a:xfrm>
          <a:prstGeom prst="rect">
            <a:avLst/>
          </a:prstGeom>
          <a:noFill/>
        </p:spPr>
        <p:txBody>
          <a:bodyPr wrap="none" rtlCol="0">
            <a:spAutoFit/>
          </a:bodyPr>
          <a:lstStyle/>
          <a:p>
            <a:r>
              <a:rPr lang="en-US" sz="750" dirty="0">
                <a:solidFill>
                  <a:schemeClr val="bg1"/>
                </a:solidFill>
                <a:latin typeface="Franklin Gothic Book" charset="0"/>
                <a:ea typeface="Franklin Gothic Book" charset="0"/>
                <a:cs typeface="Franklin Gothic Book" charset="0"/>
              </a:rPr>
              <a:t>TG-187 rev 1 (05/2021)</a:t>
            </a:r>
          </a:p>
        </p:txBody>
      </p:sp>
      <p:grpSp>
        <p:nvGrpSpPr>
          <p:cNvPr id="9" name="Group 8">
            <a:extLst>
              <a:ext uri="{FF2B5EF4-FFF2-40B4-BE49-F238E27FC236}">
                <a16:creationId xmlns:a16="http://schemas.microsoft.com/office/drawing/2014/main" id="{E0E595E2-9DC2-2643-A600-937043D5A58F}"/>
              </a:ext>
            </a:extLst>
          </p:cNvPr>
          <p:cNvGrpSpPr/>
          <p:nvPr/>
        </p:nvGrpSpPr>
        <p:grpSpPr>
          <a:xfrm>
            <a:off x="381000" y="696244"/>
            <a:ext cx="2971800" cy="199105"/>
            <a:chOff x="914400" y="677036"/>
            <a:chExt cx="3185160" cy="218314"/>
          </a:xfrm>
        </p:grpSpPr>
        <p:sp>
          <p:nvSpPr>
            <p:cNvPr id="17" name="Rectangle 16"/>
            <p:cNvSpPr/>
            <p:nvPr/>
          </p:nvSpPr>
          <p:spPr>
            <a:xfrm>
              <a:off x="914400" y="677036"/>
              <a:ext cx="2971800" cy="218314"/>
            </a:xfrm>
            <a:custGeom>
              <a:avLst/>
              <a:gdLst>
                <a:gd name="connsiteX0" fmla="*/ 0 w 2971800"/>
                <a:gd name="connsiteY0" fmla="*/ 0 h 294514"/>
                <a:gd name="connsiteX1" fmla="*/ 2971800 w 2971800"/>
                <a:gd name="connsiteY1" fmla="*/ 0 h 294514"/>
                <a:gd name="connsiteX2" fmla="*/ 2971800 w 2971800"/>
                <a:gd name="connsiteY2" fmla="*/ 294514 h 294514"/>
                <a:gd name="connsiteX3" fmla="*/ 0 w 2971800"/>
                <a:gd name="connsiteY3" fmla="*/ 294514 h 294514"/>
                <a:gd name="connsiteX4" fmla="*/ 0 w 2971800"/>
                <a:gd name="connsiteY4" fmla="*/ 0 h 294514"/>
                <a:gd name="connsiteX0" fmla="*/ 0 w 2971800"/>
                <a:gd name="connsiteY0" fmla="*/ 0 h 294514"/>
                <a:gd name="connsiteX1" fmla="*/ 2971800 w 2971800"/>
                <a:gd name="connsiteY1" fmla="*/ 0 h 294514"/>
                <a:gd name="connsiteX2" fmla="*/ 2809240 w 2971800"/>
                <a:gd name="connsiteY2" fmla="*/ 294514 h 294514"/>
                <a:gd name="connsiteX3" fmla="*/ 0 w 2971800"/>
                <a:gd name="connsiteY3" fmla="*/ 294514 h 294514"/>
                <a:gd name="connsiteX4" fmla="*/ 0 w 2971800"/>
                <a:gd name="connsiteY4" fmla="*/ 0 h 29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800" h="294514">
                  <a:moveTo>
                    <a:pt x="0" y="0"/>
                  </a:moveTo>
                  <a:lnTo>
                    <a:pt x="2971800" y="0"/>
                  </a:lnTo>
                  <a:lnTo>
                    <a:pt x="2809240" y="294514"/>
                  </a:lnTo>
                  <a:lnTo>
                    <a:pt x="0" y="294514"/>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6">
              <a:extLst>
                <a:ext uri="{FF2B5EF4-FFF2-40B4-BE49-F238E27FC236}">
                  <a16:creationId xmlns:a16="http://schemas.microsoft.com/office/drawing/2014/main" id="{2CB79B40-8484-254A-B431-AADDEBE1A9DB}"/>
                </a:ext>
              </a:extLst>
            </p:cNvPr>
            <p:cNvSpPr/>
            <p:nvPr/>
          </p:nvSpPr>
          <p:spPr>
            <a:xfrm>
              <a:off x="1127760" y="677036"/>
              <a:ext cx="2971800" cy="218314"/>
            </a:xfrm>
            <a:custGeom>
              <a:avLst/>
              <a:gdLst>
                <a:gd name="connsiteX0" fmla="*/ 0 w 2971800"/>
                <a:gd name="connsiteY0" fmla="*/ 0 h 294514"/>
                <a:gd name="connsiteX1" fmla="*/ 2971800 w 2971800"/>
                <a:gd name="connsiteY1" fmla="*/ 0 h 294514"/>
                <a:gd name="connsiteX2" fmla="*/ 2971800 w 2971800"/>
                <a:gd name="connsiteY2" fmla="*/ 294514 h 294514"/>
                <a:gd name="connsiteX3" fmla="*/ 0 w 2971800"/>
                <a:gd name="connsiteY3" fmla="*/ 294514 h 294514"/>
                <a:gd name="connsiteX4" fmla="*/ 0 w 2971800"/>
                <a:gd name="connsiteY4" fmla="*/ 0 h 294514"/>
                <a:gd name="connsiteX0" fmla="*/ 0 w 2971800"/>
                <a:gd name="connsiteY0" fmla="*/ 0 h 294514"/>
                <a:gd name="connsiteX1" fmla="*/ 2971800 w 2971800"/>
                <a:gd name="connsiteY1" fmla="*/ 0 h 294514"/>
                <a:gd name="connsiteX2" fmla="*/ 2809240 w 2971800"/>
                <a:gd name="connsiteY2" fmla="*/ 294514 h 294514"/>
                <a:gd name="connsiteX3" fmla="*/ 0 w 2971800"/>
                <a:gd name="connsiteY3" fmla="*/ 294514 h 294514"/>
                <a:gd name="connsiteX4" fmla="*/ 0 w 2971800"/>
                <a:gd name="connsiteY4" fmla="*/ 0 h 29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800" h="294514">
                  <a:moveTo>
                    <a:pt x="0" y="0"/>
                  </a:moveTo>
                  <a:lnTo>
                    <a:pt x="2971800" y="0"/>
                  </a:lnTo>
                  <a:lnTo>
                    <a:pt x="2809240" y="294514"/>
                  </a:lnTo>
                  <a:lnTo>
                    <a:pt x="0" y="294514"/>
                  </a:lnTo>
                  <a:lnTo>
                    <a:pt x="0" y="0"/>
                  </a:lnTo>
                  <a:close/>
                </a:path>
              </a:pathLst>
            </a:cu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1066509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304800" y="285750"/>
            <a:ext cx="5105400" cy="990602"/>
          </a:xfrm>
          <a:prstGeom prst="rect">
            <a:avLst/>
          </a:prstGeom>
        </p:spPr>
        <p:txBody>
          <a:bodyPr/>
          <a:lstStyle/>
          <a:p>
            <a:r>
              <a:rPr lang="en-US" spc="-50" dirty="0">
                <a:effectLst/>
              </a:rPr>
              <a:t>Surgical Intervention:</a:t>
            </a:r>
            <a:br>
              <a:rPr lang="en-US" spc="-50" dirty="0">
                <a:effectLst/>
              </a:rPr>
            </a:br>
            <a:r>
              <a:rPr lang="en-US" spc="-50" dirty="0">
                <a:effectLst/>
              </a:rPr>
              <a:t>Total Disc Replacement (TDR)</a:t>
            </a:r>
            <a:endParaRPr lang="en-US" sz="3000" spc="-50" dirty="0">
              <a:effectLst/>
              <a:latin typeface="Franklin Gothic Medium" charset="0"/>
              <a:ea typeface="Franklin Gothic Medium" charset="0"/>
              <a:cs typeface="Franklin Gothic Medium" charset="0"/>
            </a:endParaRPr>
          </a:p>
        </p:txBody>
      </p:sp>
      <p:sp>
        <p:nvSpPr>
          <p:cNvPr id="18" name="Content Placeholder 2"/>
          <p:cNvSpPr>
            <a:spLocks noGrp="1"/>
          </p:cNvSpPr>
          <p:nvPr>
            <p:ph idx="1"/>
          </p:nvPr>
        </p:nvSpPr>
        <p:spPr>
          <a:xfrm>
            <a:off x="295505" y="1475457"/>
            <a:ext cx="4581296" cy="2772694"/>
          </a:xfrm>
          <a:prstGeom prst="rect">
            <a:avLst/>
          </a:prstGeom>
          <a:effectLst/>
        </p:spPr>
        <p:txBody>
          <a:bodyPr anchor="t"/>
          <a:lstStyle/>
          <a:p>
            <a:pPr>
              <a:lnSpc>
                <a:spcPts val="2200"/>
              </a:lnSpc>
              <a:spcAft>
                <a:spcPts val="1800"/>
              </a:spcAft>
            </a:pPr>
            <a:r>
              <a:rPr lang="en-US" sz="1800" dirty="0">
                <a:effectLst>
                  <a:outerShdw blurRad="50800" dist="38100" dir="2700000" algn="tl" rotWithShape="0">
                    <a:prstClr val="black">
                      <a:alpha val="30000"/>
                    </a:prstClr>
                  </a:outerShdw>
                </a:effectLst>
              </a:rPr>
              <a:t>Involves removing the patient’s diseased disc and inserting a device that enables motion at the treated level.</a:t>
            </a:r>
          </a:p>
          <a:p>
            <a:pPr>
              <a:spcAft>
                <a:spcPts val="600"/>
              </a:spcAft>
            </a:pPr>
            <a:r>
              <a:rPr lang="en-US" sz="1800" b="1" dirty="0">
                <a:latin typeface="Franklin Gothic Demi" panose="020B0603020102020204" pitchFamily="34" charset="0"/>
              </a:rPr>
              <a:t>Goals: </a:t>
            </a:r>
          </a:p>
          <a:p>
            <a:pPr marL="285750" indent="-285750">
              <a:lnSpc>
                <a:spcPts val="2000"/>
              </a:lnSpc>
              <a:spcAft>
                <a:spcPts val="600"/>
              </a:spcAft>
              <a:buClr>
                <a:srgbClr val="FF6666"/>
              </a:buClr>
              <a:buFont typeface="Arial" panose="020B0604020202020204" pitchFamily="34" charset="0"/>
              <a:buChar char="•"/>
            </a:pPr>
            <a:r>
              <a:rPr lang="en-US" sz="1800" dirty="0"/>
              <a:t>Remove pain generator</a:t>
            </a:r>
          </a:p>
          <a:p>
            <a:pPr marL="285750" indent="-285750">
              <a:lnSpc>
                <a:spcPts val="2000"/>
              </a:lnSpc>
              <a:spcAft>
                <a:spcPts val="600"/>
              </a:spcAft>
              <a:buClr>
                <a:srgbClr val="FF6666"/>
              </a:buClr>
              <a:buFont typeface="Arial" panose="020B0604020202020204" pitchFamily="34" charset="0"/>
              <a:buChar char="•"/>
            </a:pPr>
            <a:r>
              <a:rPr lang="en-US" sz="1800" dirty="0"/>
              <a:t>Neural decompression</a:t>
            </a:r>
          </a:p>
          <a:p>
            <a:pPr marL="285750" indent="-285750">
              <a:lnSpc>
                <a:spcPts val="2000"/>
              </a:lnSpc>
              <a:spcAft>
                <a:spcPts val="600"/>
              </a:spcAft>
              <a:buClr>
                <a:srgbClr val="FF6666"/>
              </a:buClr>
              <a:buFont typeface="Arial" panose="020B0604020202020204" pitchFamily="34" charset="0"/>
              <a:buChar char="•"/>
            </a:pPr>
            <a:r>
              <a:rPr lang="en-US" sz="1800" dirty="0"/>
              <a:t>Restore disc height</a:t>
            </a:r>
          </a:p>
          <a:p>
            <a:pPr marL="285750" indent="-285750">
              <a:lnSpc>
                <a:spcPts val="2000"/>
              </a:lnSpc>
              <a:spcAft>
                <a:spcPts val="600"/>
              </a:spcAft>
              <a:buClr>
                <a:srgbClr val="FF6666"/>
              </a:buClr>
              <a:buFont typeface="Arial" panose="020B0604020202020204" pitchFamily="34" charset="0"/>
              <a:buChar char="•"/>
            </a:pPr>
            <a:r>
              <a:rPr lang="en-US" sz="1800" dirty="0"/>
              <a:t>Stabilize motion segment</a:t>
            </a:r>
          </a:p>
          <a:p>
            <a:pPr marL="285750" indent="-285750">
              <a:lnSpc>
                <a:spcPts val="2000"/>
              </a:lnSpc>
              <a:spcAft>
                <a:spcPts val="600"/>
              </a:spcAft>
              <a:buClr>
                <a:srgbClr val="FF6666"/>
              </a:buClr>
              <a:buFont typeface="Arial" panose="020B0604020202020204" pitchFamily="34" charset="0"/>
              <a:buChar char="•"/>
            </a:pPr>
            <a:r>
              <a:rPr lang="en-US" sz="1800" dirty="0"/>
              <a:t>Enables motion</a:t>
            </a:r>
          </a:p>
        </p:txBody>
      </p:sp>
      <p:pic>
        <p:nvPicPr>
          <p:cNvPr id="14" name="Picture 13">
            <a:extLst>
              <a:ext uri="{FF2B5EF4-FFF2-40B4-BE49-F238E27FC236}">
                <a16:creationId xmlns:a16="http://schemas.microsoft.com/office/drawing/2014/main" id="{36181695-F39A-5C44-97F5-0F2DE2B0F7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0410" y="351282"/>
            <a:ext cx="3766762" cy="4049268"/>
          </a:xfrm>
          <a:prstGeom prst="rect">
            <a:avLst/>
          </a:prstGeom>
        </p:spPr>
      </p:pic>
      <p:pic>
        <p:nvPicPr>
          <p:cNvPr id="15" name="Picture 2">
            <a:extLst>
              <a:ext uri="{FF2B5EF4-FFF2-40B4-BE49-F238E27FC236}">
                <a16:creationId xmlns:a16="http://schemas.microsoft.com/office/drawing/2014/main" id="{718610D6-1081-F04F-BA64-128730361A7E}"/>
              </a:ext>
            </a:extLst>
          </p:cNvPr>
          <p:cNvPicPr>
            <a:picLocks noChangeAspect="1" noChangeArrowheads="1"/>
          </p:cNvPicPr>
          <p:nvPr/>
        </p:nvPicPr>
        <p:blipFill rotWithShape="1">
          <a:blip r:embed="rId4"/>
          <a:srcRect l="18423" t="20252" r="10149" b="5674"/>
          <a:stretch/>
        </p:blipFill>
        <p:spPr bwMode="auto">
          <a:xfrm>
            <a:off x="3085476" y="2647950"/>
            <a:ext cx="1828800" cy="1828800"/>
          </a:xfrm>
          <a:prstGeom prst="ellipse">
            <a:avLst/>
          </a:prstGeom>
          <a:ln w="31750">
            <a:solidFill>
              <a:schemeClr val="bg1">
                <a:alpha val="50000"/>
              </a:schemeClr>
            </a:solidFill>
          </a:ln>
          <a:effectLst/>
        </p:spPr>
      </p:pic>
    </p:spTree>
    <p:extLst>
      <p:ext uri="{BB962C8B-B14F-4D97-AF65-F5344CB8AC3E}">
        <p14:creationId xmlns:p14="http://schemas.microsoft.com/office/powerpoint/2010/main" val="3717521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74ED51BE-5470-A344-B706-7637A18B893F}"/>
              </a:ext>
            </a:extLst>
          </p:cNvPr>
          <p:cNvSpPr/>
          <p:nvPr/>
        </p:nvSpPr>
        <p:spPr>
          <a:xfrm flipH="1">
            <a:off x="4647206" y="-8753"/>
            <a:ext cx="2286994" cy="5156887"/>
          </a:xfrm>
          <a:custGeom>
            <a:avLst/>
            <a:gdLst>
              <a:gd name="connsiteX0" fmla="*/ 0 w 1474573"/>
              <a:gd name="connsiteY0" fmla="*/ 32952 h 5148649"/>
              <a:gd name="connsiteX1" fmla="*/ 0 w 1474573"/>
              <a:gd name="connsiteY1" fmla="*/ 5148649 h 5148649"/>
              <a:gd name="connsiteX2" fmla="*/ 123567 w 1474573"/>
              <a:gd name="connsiteY2" fmla="*/ 5148649 h 5148649"/>
              <a:gd name="connsiteX3" fmla="*/ 1474573 w 1474573"/>
              <a:gd name="connsiteY3" fmla="*/ 5148649 h 5148649"/>
              <a:gd name="connsiteX4" fmla="*/ 1474573 w 1474573"/>
              <a:gd name="connsiteY4" fmla="*/ 0 h 5148649"/>
              <a:gd name="connsiteX5" fmla="*/ 0 w 1474573"/>
              <a:gd name="connsiteY5" fmla="*/ 32952 h 5148649"/>
              <a:gd name="connsiteX0" fmla="*/ 0 w 1474573"/>
              <a:gd name="connsiteY0" fmla="*/ 16476 h 5148649"/>
              <a:gd name="connsiteX1" fmla="*/ 0 w 1474573"/>
              <a:gd name="connsiteY1" fmla="*/ 5148649 h 5148649"/>
              <a:gd name="connsiteX2" fmla="*/ 123567 w 1474573"/>
              <a:gd name="connsiteY2" fmla="*/ 5148649 h 5148649"/>
              <a:gd name="connsiteX3" fmla="*/ 1474573 w 1474573"/>
              <a:gd name="connsiteY3" fmla="*/ 5148649 h 5148649"/>
              <a:gd name="connsiteX4" fmla="*/ 1474573 w 1474573"/>
              <a:gd name="connsiteY4" fmla="*/ 0 h 5148649"/>
              <a:gd name="connsiteX5" fmla="*/ 0 w 1474573"/>
              <a:gd name="connsiteY5" fmla="*/ 16476 h 5148649"/>
              <a:gd name="connsiteX0" fmla="*/ 16154 w 1498965"/>
              <a:gd name="connsiteY0" fmla="*/ 16476 h 5165125"/>
              <a:gd name="connsiteX1" fmla="*/ 16154 w 1498965"/>
              <a:gd name="connsiteY1" fmla="*/ 5148649 h 5165125"/>
              <a:gd name="connsiteX2" fmla="*/ 139721 w 1498965"/>
              <a:gd name="connsiteY2" fmla="*/ 5148649 h 5165125"/>
              <a:gd name="connsiteX3" fmla="*/ 1498965 w 1498965"/>
              <a:gd name="connsiteY3" fmla="*/ 5165125 h 5165125"/>
              <a:gd name="connsiteX4" fmla="*/ 1490727 w 1498965"/>
              <a:gd name="connsiteY4" fmla="*/ 0 h 5165125"/>
              <a:gd name="connsiteX5" fmla="*/ 16154 w 1498965"/>
              <a:gd name="connsiteY5" fmla="*/ 16476 h 5165125"/>
              <a:gd name="connsiteX0" fmla="*/ 0 w 1482811"/>
              <a:gd name="connsiteY0" fmla="*/ 16476 h 5321643"/>
              <a:gd name="connsiteX1" fmla="*/ 0 w 1482811"/>
              <a:gd name="connsiteY1" fmla="*/ 5148649 h 5321643"/>
              <a:gd name="connsiteX2" fmla="*/ 403653 w 1482811"/>
              <a:gd name="connsiteY2" fmla="*/ 5321643 h 5321643"/>
              <a:gd name="connsiteX3" fmla="*/ 1482811 w 1482811"/>
              <a:gd name="connsiteY3" fmla="*/ 5165125 h 5321643"/>
              <a:gd name="connsiteX4" fmla="*/ 1474573 w 1482811"/>
              <a:gd name="connsiteY4" fmla="*/ 0 h 5321643"/>
              <a:gd name="connsiteX5" fmla="*/ 0 w 1482811"/>
              <a:gd name="connsiteY5" fmla="*/ 16476 h 5321643"/>
              <a:gd name="connsiteX0" fmla="*/ 0 w 1482811"/>
              <a:gd name="connsiteY0" fmla="*/ 16476 h 5800527"/>
              <a:gd name="connsiteX1" fmla="*/ 0 w 1482811"/>
              <a:gd name="connsiteY1" fmla="*/ 5148649 h 5800527"/>
              <a:gd name="connsiteX2" fmla="*/ 1482811 w 1482811"/>
              <a:gd name="connsiteY2" fmla="*/ 5165125 h 5800527"/>
              <a:gd name="connsiteX3" fmla="*/ 1474573 w 1482811"/>
              <a:gd name="connsiteY3" fmla="*/ 0 h 5800527"/>
              <a:gd name="connsiteX4" fmla="*/ 0 w 1482811"/>
              <a:gd name="connsiteY4" fmla="*/ 16476 h 5800527"/>
              <a:gd name="connsiteX0" fmla="*/ 0 w 1482811"/>
              <a:gd name="connsiteY0" fmla="*/ 16476 h 5544083"/>
              <a:gd name="connsiteX1" fmla="*/ 0 w 1482811"/>
              <a:gd name="connsiteY1" fmla="*/ 5148649 h 5544083"/>
              <a:gd name="connsiteX2" fmla="*/ 1482811 w 1482811"/>
              <a:gd name="connsiteY2" fmla="*/ 5165125 h 5544083"/>
              <a:gd name="connsiteX3" fmla="*/ 1474573 w 1482811"/>
              <a:gd name="connsiteY3" fmla="*/ 0 h 5544083"/>
              <a:gd name="connsiteX4" fmla="*/ 0 w 1482811"/>
              <a:gd name="connsiteY4" fmla="*/ 16476 h 5544083"/>
              <a:gd name="connsiteX0" fmla="*/ 0 w 1482811"/>
              <a:gd name="connsiteY0" fmla="*/ 16476 h 5165125"/>
              <a:gd name="connsiteX1" fmla="*/ 0 w 1482811"/>
              <a:gd name="connsiteY1" fmla="*/ 5148649 h 5165125"/>
              <a:gd name="connsiteX2" fmla="*/ 1482811 w 1482811"/>
              <a:gd name="connsiteY2" fmla="*/ 5165125 h 5165125"/>
              <a:gd name="connsiteX3" fmla="*/ 1474573 w 1482811"/>
              <a:gd name="connsiteY3" fmla="*/ 0 h 5165125"/>
              <a:gd name="connsiteX4" fmla="*/ 0 w 1482811"/>
              <a:gd name="connsiteY4" fmla="*/ 16476 h 5165125"/>
              <a:gd name="connsiteX0" fmla="*/ 8238 w 1482811"/>
              <a:gd name="connsiteY0" fmla="*/ 8238 h 5165125"/>
              <a:gd name="connsiteX1" fmla="*/ 0 w 1482811"/>
              <a:gd name="connsiteY1" fmla="*/ 5148649 h 5165125"/>
              <a:gd name="connsiteX2" fmla="*/ 1482811 w 1482811"/>
              <a:gd name="connsiteY2" fmla="*/ 5165125 h 5165125"/>
              <a:gd name="connsiteX3" fmla="*/ 1474573 w 1482811"/>
              <a:gd name="connsiteY3" fmla="*/ 0 h 5165125"/>
              <a:gd name="connsiteX4" fmla="*/ 8238 w 1482811"/>
              <a:gd name="connsiteY4" fmla="*/ 8238 h 5165125"/>
              <a:gd name="connsiteX0" fmla="*/ 8238 w 1493108"/>
              <a:gd name="connsiteY0" fmla="*/ 8238 h 5165125"/>
              <a:gd name="connsiteX1" fmla="*/ 0 w 1493108"/>
              <a:gd name="connsiteY1" fmla="*/ 5148649 h 5165125"/>
              <a:gd name="connsiteX2" fmla="*/ 1482811 w 1493108"/>
              <a:gd name="connsiteY2" fmla="*/ 5165125 h 5165125"/>
              <a:gd name="connsiteX3" fmla="*/ 1493108 w 1493108"/>
              <a:gd name="connsiteY3" fmla="*/ 2529531 h 5165125"/>
              <a:gd name="connsiteX4" fmla="*/ 1474573 w 1493108"/>
              <a:gd name="connsiteY4" fmla="*/ 0 h 5165125"/>
              <a:gd name="connsiteX5" fmla="*/ 8238 w 1493108"/>
              <a:gd name="connsiteY5" fmla="*/ 8238 h 5165125"/>
              <a:gd name="connsiteX0" fmla="*/ 8238 w 1732005"/>
              <a:gd name="connsiteY0" fmla="*/ 8238 h 5165125"/>
              <a:gd name="connsiteX1" fmla="*/ 0 w 1732005"/>
              <a:gd name="connsiteY1" fmla="*/ 5148649 h 5165125"/>
              <a:gd name="connsiteX2" fmla="*/ 1482811 w 1732005"/>
              <a:gd name="connsiteY2" fmla="*/ 5165125 h 5165125"/>
              <a:gd name="connsiteX3" fmla="*/ 1732005 w 1732005"/>
              <a:gd name="connsiteY3" fmla="*/ 2521293 h 5165125"/>
              <a:gd name="connsiteX4" fmla="*/ 1474573 w 1732005"/>
              <a:gd name="connsiteY4" fmla="*/ 0 h 5165125"/>
              <a:gd name="connsiteX5" fmla="*/ 8238 w 1732005"/>
              <a:gd name="connsiteY5" fmla="*/ 8238 h 5165125"/>
              <a:gd name="connsiteX0" fmla="*/ 8238 w 1732005"/>
              <a:gd name="connsiteY0" fmla="*/ 8238 h 5165125"/>
              <a:gd name="connsiteX1" fmla="*/ 0 w 1732005"/>
              <a:gd name="connsiteY1" fmla="*/ 5148649 h 5165125"/>
              <a:gd name="connsiteX2" fmla="*/ 1482811 w 1732005"/>
              <a:gd name="connsiteY2" fmla="*/ 5165125 h 5165125"/>
              <a:gd name="connsiteX3" fmla="*/ 1732005 w 1732005"/>
              <a:gd name="connsiteY3" fmla="*/ 2521293 h 5165125"/>
              <a:gd name="connsiteX4" fmla="*/ 1474573 w 1732005"/>
              <a:gd name="connsiteY4" fmla="*/ 0 h 5165125"/>
              <a:gd name="connsiteX5" fmla="*/ 8238 w 1732005"/>
              <a:gd name="connsiteY5" fmla="*/ 8238 h 5165125"/>
              <a:gd name="connsiteX0" fmla="*/ 8238 w 1732005"/>
              <a:gd name="connsiteY0" fmla="*/ 8238 h 5165125"/>
              <a:gd name="connsiteX1" fmla="*/ 0 w 1732005"/>
              <a:gd name="connsiteY1" fmla="*/ 5148649 h 5165125"/>
              <a:gd name="connsiteX2" fmla="*/ 1482811 w 1732005"/>
              <a:gd name="connsiteY2" fmla="*/ 5165125 h 5165125"/>
              <a:gd name="connsiteX3" fmla="*/ 1732005 w 1732005"/>
              <a:gd name="connsiteY3" fmla="*/ 2521293 h 5165125"/>
              <a:gd name="connsiteX4" fmla="*/ 1474573 w 1732005"/>
              <a:gd name="connsiteY4" fmla="*/ 0 h 5165125"/>
              <a:gd name="connsiteX5" fmla="*/ 8238 w 1732005"/>
              <a:gd name="connsiteY5" fmla="*/ 8238 h 5165125"/>
              <a:gd name="connsiteX0" fmla="*/ 8238 w 1732005"/>
              <a:gd name="connsiteY0" fmla="*/ 8238 h 5156887"/>
              <a:gd name="connsiteX1" fmla="*/ 0 w 1732005"/>
              <a:gd name="connsiteY1" fmla="*/ 5148649 h 5156887"/>
              <a:gd name="connsiteX2" fmla="*/ 1475280 w 1732005"/>
              <a:gd name="connsiteY2" fmla="*/ 5156887 h 5156887"/>
              <a:gd name="connsiteX3" fmla="*/ 1732005 w 1732005"/>
              <a:gd name="connsiteY3" fmla="*/ 2521293 h 5156887"/>
              <a:gd name="connsiteX4" fmla="*/ 1474573 w 1732005"/>
              <a:gd name="connsiteY4" fmla="*/ 0 h 5156887"/>
              <a:gd name="connsiteX5" fmla="*/ 8238 w 1732005"/>
              <a:gd name="connsiteY5" fmla="*/ 8238 h 5156887"/>
              <a:gd name="connsiteX0" fmla="*/ 0 w 1735404"/>
              <a:gd name="connsiteY0" fmla="*/ 8238 h 5156887"/>
              <a:gd name="connsiteX1" fmla="*/ 3399 w 1735404"/>
              <a:gd name="connsiteY1" fmla="*/ 5148649 h 5156887"/>
              <a:gd name="connsiteX2" fmla="*/ 1478679 w 1735404"/>
              <a:gd name="connsiteY2" fmla="*/ 5156887 h 5156887"/>
              <a:gd name="connsiteX3" fmla="*/ 1735404 w 1735404"/>
              <a:gd name="connsiteY3" fmla="*/ 2521293 h 5156887"/>
              <a:gd name="connsiteX4" fmla="*/ 1477972 w 1735404"/>
              <a:gd name="connsiteY4" fmla="*/ 0 h 5156887"/>
              <a:gd name="connsiteX5" fmla="*/ 0 w 1735404"/>
              <a:gd name="connsiteY5" fmla="*/ 8238 h 515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5404" h="5156887">
                <a:moveTo>
                  <a:pt x="0" y="8238"/>
                </a:moveTo>
                <a:lnTo>
                  <a:pt x="3399" y="5148649"/>
                </a:lnTo>
                <a:lnTo>
                  <a:pt x="1478679" y="5156887"/>
                </a:lnTo>
                <a:lnTo>
                  <a:pt x="1735404" y="2521293"/>
                </a:lnTo>
                <a:lnTo>
                  <a:pt x="1477972" y="0"/>
                </a:lnTo>
                <a:lnTo>
                  <a:pt x="0" y="8238"/>
                </a:lnTo>
                <a:close/>
              </a:path>
            </a:pathLst>
          </a:custGeom>
          <a:blipFill dpi="0" rotWithShape="0">
            <a:blip r:embed="rId2"/>
            <a:srcRect/>
            <a:stretch>
              <a:fillRect l="-89917" r="-112057"/>
            </a:stretch>
          </a:blipFill>
          <a:ln>
            <a:noFill/>
          </a:ln>
          <a:effectLst>
            <a:outerShdw dist="101600" dir="10800000" algn="r" rotWithShape="0">
              <a:schemeClr val="bg1">
                <a:alpha val="4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sp>
        <p:nvSpPr>
          <p:cNvPr id="7" name="Title 1"/>
          <p:cNvSpPr>
            <a:spLocks noGrp="1"/>
          </p:cNvSpPr>
          <p:nvPr>
            <p:ph type="title"/>
          </p:nvPr>
        </p:nvSpPr>
        <p:spPr>
          <a:xfrm>
            <a:off x="282146" y="320703"/>
            <a:ext cx="4366054" cy="990602"/>
          </a:xfrm>
        </p:spPr>
        <p:txBody>
          <a:bodyPr anchor="t"/>
          <a:lstStyle/>
          <a:p>
            <a:r>
              <a:rPr lang="en-US" spc="-50" dirty="0">
                <a:effectLst/>
              </a:rPr>
              <a:t>Surgical Intervention: Anterior Fusion</a:t>
            </a:r>
            <a:endParaRPr lang="en-US" sz="3000" spc="-50" dirty="0">
              <a:effectLst/>
              <a:latin typeface="Franklin Gothic Medium" charset="0"/>
              <a:ea typeface="Franklin Gothic Medium" charset="0"/>
              <a:cs typeface="Franklin Gothic Medium" charset="0"/>
            </a:endParaRPr>
          </a:p>
        </p:txBody>
      </p:sp>
      <p:sp>
        <p:nvSpPr>
          <p:cNvPr id="9" name="Content Placeholder 2"/>
          <p:cNvSpPr txBox="1">
            <a:spLocks/>
          </p:cNvSpPr>
          <p:nvPr/>
        </p:nvSpPr>
        <p:spPr>
          <a:xfrm>
            <a:off x="304800" y="1226296"/>
            <a:ext cx="3657599" cy="2717054"/>
          </a:xfrm>
          <a:prstGeom prst="rect">
            <a:avLst/>
          </a:prstGeom>
          <a:effectLst/>
        </p:spPr>
        <p:txBody>
          <a:bodyPr anchor="t"/>
          <a:lstStyle>
            <a:defPPr>
              <a:defRPr lang="en-US"/>
            </a:defPPr>
            <a:lvl1pPr indent="0" defTabSz="685800">
              <a:lnSpc>
                <a:spcPts val="2200"/>
              </a:lnSpc>
              <a:spcBef>
                <a:spcPts val="0"/>
              </a:spcBef>
              <a:spcAft>
                <a:spcPts val="1800"/>
              </a:spcAft>
              <a:buClr>
                <a:srgbClr val="0086F0"/>
              </a:buClr>
              <a:buSzPct val="115000"/>
              <a:buFontTx/>
              <a:buNone/>
              <a:defRPr b="0" i="0" spc="-75" baseline="0">
                <a:solidFill>
                  <a:srgbClr val="E7E7E7"/>
                </a:solidFill>
                <a:effectLst>
                  <a:outerShdw blurRad="50800" dist="38100" dir="2700000" algn="tl" rotWithShape="0">
                    <a:prstClr val="black">
                      <a:alpha val="15000"/>
                    </a:prstClr>
                  </a:outerShdw>
                </a:effectLst>
                <a:latin typeface="Franklin Gothic Book" charset="0"/>
                <a:ea typeface="Franklin Gothic Book" charset="0"/>
                <a:cs typeface="Franklin Gothic Book" charset="0"/>
              </a:defRPr>
            </a:lvl1pPr>
            <a:lvl2pPr marL="557213" indent="-214313" defTabSz="685800">
              <a:lnSpc>
                <a:spcPts val="2250"/>
              </a:lnSpc>
              <a:spcBef>
                <a:spcPts val="0"/>
              </a:spcBef>
              <a:spcAft>
                <a:spcPts val="300"/>
              </a:spcAft>
              <a:buSzPct val="110000"/>
              <a:buFont typeface="Arial" charset="0"/>
              <a:buChar char="•"/>
              <a:defRPr sz="2100" b="0" i="0" spc="-75" baseline="0">
                <a:solidFill>
                  <a:schemeClr val="bg1"/>
                </a:solidFill>
                <a:latin typeface="Franklin Gothic Book" charset="0"/>
                <a:ea typeface="Franklin Gothic Book" charset="0"/>
                <a:cs typeface="Franklin Gothic Book" charset="0"/>
              </a:defRPr>
            </a:lvl2pPr>
            <a:lvl3pPr marL="857250" indent="-171450" defTabSz="685800">
              <a:lnSpc>
                <a:spcPts val="2250"/>
              </a:lnSpc>
              <a:spcBef>
                <a:spcPts val="0"/>
              </a:spcBef>
              <a:spcAft>
                <a:spcPts val="300"/>
              </a:spcAft>
              <a:buSzPct val="75000"/>
              <a:buFont typeface=".LucidaGrandeUI" charset="0"/>
              <a:buChar char="○"/>
              <a:defRPr b="0" i="0" spc="-75" baseline="0">
                <a:solidFill>
                  <a:schemeClr val="bg1"/>
                </a:solidFill>
                <a:latin typeface="Franklin Gothic Book" charset="0"/>
                <a:ea typeface="Franklin Gothic Book" charset="0"/>
                <a:cs typeface="Franklin Gothic Book" charset="0"/>
              </a:defRPr>
            </a:lvl3pPr>
            <a:lvl4pPr marL="1200150" indent="-171450" defTabSz="685800">
              <a:lnSpc>
                <a:spcPts val="2250"/>
              </a:lnSpc>
              <a:spcBef>
                <a:spcPts val="0"/>
              </a:spcBef>
              <a:spcAft>
                <a:spcPts val="300"/>
              </a:spcAft>
              <a:buClr>
                <a:schemeClr val="tx1">
                  <a:lumMod val="50000"/>
                  <a:lumOff val="50000"/>
                </a:schemeClr>
              </a:buClr>
              <a:buFont typeface="Arial" charset="0"/>
              <a:buChar char="•"/>
              <a:defRPr sz="1500" b="0" i="0" spc="-75" baseline="0">
                <a:solidFill>
                  <a:schemeClr val="bg1"/>
                </a:solidFill>
                <a:latin typeface="Franklin Gothic Book" charset="0"/>
                <a:ea typeface="Franklin Gothic Book" charset="0"/>
                <a:cs typeface="Franklin Gothic Book" charset="0"/>
              </a:defRPr>
            </a:lvl4pPr>
            <a:lvl5pPr marL="1543050" indent="-171450" defTabSz="685800">
              <a:lnSpc>
                <a:spcPts val="2250"/>
              </a:lnSpc>
              <a:spcBef>
                <a:spcPts val="0"/>
              </a:spcBef>
              <a:spcAft>
                <a:spcPts val="300"/>
              </a:spcAft>
              <a:buFont typeface="Arial" panose="020B0604020202020204" pitchFamily="34" charset="0"/>
              <a:buChar char="»"/>
              <a:defRPr sz="1500" b="0" i="0" spc="-75" baseline="0">
                <a:solidFill>
                  <a:schemeClr val="bg1"/>
                </a:solidFill>
                <a:latin typeface="Franklin Gothic Book" charset="0"/>
                <a:ea typeface="Franklin Gothic Book" charset="0"/>
                <a:cs typeface="Franklin Gothic Book" charset="0"/>
              </a:defRPr>
            </a:lvl5pPr>
            <a:lvl6pPr marL="1885950" indent="-171450" defTabSz="685800">
              <a:spcBef>
                <a:spcPct val="20000"/>
              </a:spcBef>
              <a:buFont typeface="Arial" panose="020B0604020202020204" pitchFamily="34" charset="0"/>
              <a:buChar char="•"/>
              <a:defRPr sz="1500"/>
            </a:lvl6pPr>
            <a:lvl7pPr marL="2228850" indent="-171450" defTabSz="685800">
              <a:spcBef>
                <a:spcPct val="20000"/>
              </a:spcBef>
              <a:buFont typeface="Arial" panose="020B0604020202020204" pitchFamily="34" charset="0"/>
              <a:buChar char="•"/>
              <a:defRPr sz="1500"/>
            </a:lvl7pPr>
            <a:lvl8pPr marL="2571750" indent="-171450" defTabSz="685800">
              <a:spcBef>
                <a:spcPct val="20000"/>
              </a:spcBef>
              <a:buFont typeface="Arial" panose="020B0604020202020204" pitchFamily="34" charset="0"/>
              <a:buChar char="•"/>
              <a:defRPr sz="1500"/>
            </a:lvl8pPr>
            <a:lvl9pPr marL="2914650" indent="-171450" defTabSz="685800">
              <a:spcBef>
                <a:spcPct val="20000"/>
              </a:spcBef>
              <a:buFont typeface="Arial" panose="020B0604020202020204" pitchFamily="34" charset="0"/>
              <a:buChar char="•"/>
              <a:defRPr sz="1500"/>
            </a:lvl9pPr>
          </a:lstStyle>
          <a:p>
            <a:pPr>
              <a:lnSpc>
                <a:spcPts val="2000"/>
              </a:lnSpc>
              <a:spcAft>
                <a:spcPts val="300"/>
              </a:spcAft>
            </a:pPr>
            <a:r>
              <a:rPr lang="en-US" dirty="0">
                <a:solidFill>
                  <a:schemeClr val="bg1"/>
                </a:solidFill>
              </a:rPr>
              <a:t>Involves removing the patient’s diseased disc and inserting a device that allows bone to grow between the vertebrae. The bone growth “fuses” the vertebrae together—providing stability by eliminating motion.</a:t>
            </a:r>
            <a:endParaRPr lang="en-US" baseline="30000" dirty="0">
              <a:solidFill>
                <a:schemeClr val="bg1"/>
              </a:solidFill>
            </a:endParaRPr>
          </a:p>
          <a:p>
            <a:pPr>
              <a:lnSpc>
                <a:spcPts val="2000"/>
              </a:lnSpc>
              <a:spcAft>
                <a:spcPts val="300"/>
              </a:spcAft>
            </a:pPr>
            <a:endParaRPr lang="en-US" baseline="30000" dirty="0">
              <a:solidFill>
                <a:schemeClr val="bg1"/>
              </a:solidFill>
            </a:endParaRPr>
          </a:p>
          <a:p>
            <a:pPr>
              <a:lnSpc>
                <a:spcPts val="2000"/>
              </a:lnSpc>
              <a:spcAft>
                <a:spcPts val="300"/>
              </a:spcAft>
            </a:pPr>
            <a:r>
              <a:rPr lang="en-US" b="1" dirty="0">
                <a:solidFill>
                  <a:schemeClr val="bg1"/>
                </a:solidFill>
                <a:latin typeface="Franklin Gothic Demi" panose="020B0603020102020204" pitchFamily="34" charset="0"/>
              </a:rPr>
              <a:t>Goals: </a:t>
            </a:r>
          </a:p>
          <a:p>
            <a:pPr marL="285750" indent="-285750">
              <a:lnSpc>
                <a:spcPts val="2000"/>
              </a:lnSpc>
              <a:spcAft>
                <a:spcPts val="300"/>
              </a:spcAft>
              <a:buClr>
                <a:srgbClr val="323399"/>
              </a:buClr>
              <a:buFont typeface="Arial" panose="020B0604020202020204" pitchFamily="34" charset="0"/>
              <a:buChar char="•"/>
            </a:pPr>
            <a:r>
              <a:rPr lang="en-US" dirty="0">
                <a:solidFill>
                  <a:schemeClr val="bg1"/>
                </a:solidFill>
              </a:rPr>
              <a:t>Decompression of neural structures</a:t>
            </a:r>
          </a:p>
          <a:p>
            <a:pPr marL="285750" indent="-285750">
              <a:lnSpc>
                <a:spcPts val="2000"/>
              </a:lnSpc>
              <a:spcAft>
                <a:spcPts val="300"/>
              </a:spcAft>
              <a:buClr>
                <a:srgbClr val="323399"/>
              </a:buClr>
              <a:buFont typeface="Arial" panose="020B0604020202020204" pitchFamily="34" charset="0"/>
              <a:buChar char="•"/>
            </a:pPr>
            <a:r>
              <a:rPr lang="en-US" dirty="0">
                <a:solidFill>
                  <a:schemeClr val="bg1"/>
                </a:solidFill>
              </a:rPr>
              <a:t>Removal or mitigation of pain generator</a:t>
            </a:r>
          </a:p>
          <a:p>
            <a:pPr marL="285750" indent="-285750">
              <a:lnSpc>
                <a:spcPts val="2000"/>
              </a:lnSpc>
              <a:spcAft>
                <a:spcPts val="300"/>
              </a:spcAft>
              <a:buClr>
                <a:srgbClr val="323399"/>
              </a:buClr>
              <a:buFont typeface="Arial" panose="020B0604020202020204" pitchFamily="34" charset="0"/>
              <a:buChar char="•"/>
            </a:pPr>
            <a:r>
              <a:rPr lang="en-US" dirty="0">
                <a:solidFill>
                  <a:schemeClr val="bg1"/>
                </a:solidFill>
              </a:rPr>
              <a:t>Stabilize the painful motion segment</a:t>
            </a:r>
          </a:p>
          <a:p>
            <a:pPr marL="285750" indent="-285750">
              <a:lnSpc>
                <a:spcPts val="2000"/>
              </a:lnSpc>
              <a:spcAft>
                <a:spcPts val="300"/>
              </a:spcAft>
              <a:buClr>
                <a:srgbClr val="323399"/>
              </a:buClr>
              <a:buFont typeface="Arial" panose="020B0604020202020204" pitchFamily="34" charset="0"/>
              <a:buChar char="•"/>
            </a:pPr>
            <a:endParaRPr lang="en-US" dirty="0">
              <a:solidFill>
                <a:schemeClr val="bg1"/>
              </a:solidFill>
            </a:endParaRPr>
          </a:p>
          <a:p>
            <a:pPr marL="285750" indent="-285750">
              <a:lnSpc>
                <a:spcPts val="2000"/>
              </a:lnSpc>
              <a:spcAft>
                <a:spcPts val="300"/>
              </a:spcAft>
              <a:buClr>
                <a:srgbClr val="323399"/>
              </a:buClr>
              <a:buFont typeface="Arial" panose="020B0604020202020204" pitchFamily="34" charset="0"/>
              <a:buChar char="•"/>
            </a:pPr>
            <a:endParaRPr lang="en-US" dirty="0">
              <a:solidFill>
                <a:schemeClr val="bg1"/>
              </a:solidFill>
            </a:endParaRPr>
          </a:p>
        </p:txBody>
      </p:sp>
      <p:sp>
        <p:nvSpPr>
          <p:cNvPr id="12" name="Content Placeholder 2">
            <a:extLst>
              <a:ext uri="{FF2B5EF4-FFF2-40B4-BE49-F238E27FC236}">
                <a16:creationId xmlns:a16="http://schemas.microsoft.com/office/drawing/2014/main" id="{60BFCCE8-CC5E-3540-940B-92ACB3BBD5C5}"/>
              </a:ext>
            </a:extLst>
          </p:cNvPr>
          <p:cNvSpPr txBox="1">
            <a:spLocks/>
          </p:cNvSpPr>
          <p:nvPr/>
        </p:nvSpPr>
        <p:spPr>
          <a:xfrm>
            <a:off x="7239000" y="0"/>
            <a:ext cx="1752600" cy="1809750"/>
          </a:xfrm>
          <a:prstGeom prst="rect">
            <a:avLst/>
          </a:prstGeom>
          <a:effectLst/>
        </p:spPr>
        <p:txBody>
          <a:bodyPr anchor="ctr"/>
          <a:lstStyle>
            <a:defPPr>
              <a:defRPr lang="en-US"/>
            </a:defPPr>
            <a:lvl1pPr indent="0" defTabSz="685800">
              <a:lnSpc>
                <a:spcPts val="2200"/>
              </a:lnSpc>
              <a:spcBef>
                <a:spcPts val="0"/>
              </a:spcBef>
              <a:spcAft>
                <a:spcPts val="1800"/>
              </a:spcAft>
              <a:buClr>
                <a:srgbClr val="0086F0"/>
              </a:buClr>
              <a:buSzPct val="115000"/>
              <a:buFontTx/>
              <a:buNone/>
              <a:defRPr b="0" i="0" spc="-75" baseline="0">
                <a:solidFill>
                  <a:srgbClr val="E7E7E7"/>
                </a:solidFill>
                <a:effectLst>
                  <a:outerShdw blurRad="50800" dist="38100" dir="2700000" algn="tl" rotWithShape="0">
                    <a:prstClr val="black">
                      <a:alpha val="15000"/>
                    </a:prstClr>
                  </a:outerShdw>
                </a:effectLst>
                <a:latin typeface="Franklin Gothic Book" charset="0"/>
                <a:ea typeface="Franklin Gothic Book" charset="0"/>
                <a:cs typeface="Franklin Gothic Book" charset="0"/>
              </a:defRPr>
            </a:lvl1pPr>
            <a:lvl2pPr marL="557213" indent="-214313" defTabSz="685800">
              <a:lnSpc>
                <a:spcPts val="2250"/>
              </a:lnSpc>
              <a:spcBef>
                <a:spcPts val="0"/>
              </a:spcBef>
              <a:spcAft>
                <a:spcPts val="300"/>
              </a:spcAft>
              <a:buSzPct val="110000"/>
              <a:buFont typeface="Arial" charset="0"/>
              <a:buChar char="•"/>
              <a:defRPr sz="2100" b="0" i="0" spc="-75" baseline="0">
                <a:solidFill>
                  <a:schemeClr val="bg1"/>
                </a:solidFill>
                <a:latin typeface="Franklin Gothic Book" charset="0"/>
                <a:ea typeface="Franklin Gothic Book" charset="0"/>
                <a:cs typeface="Franklin Gothic Book" charset="0"/>
              </a:defRPr>
            </a:lvl2pPr>
            <a:lvl3pPr marL="857250" indent="-171450" defTabSz="685800">
              <a:lnSpc>
                <a:spcPts val="2250"/>
              </a:lnSpc>
              <a:spcBef>
                <a:spcPts val="0"/>
              </a:spcBef>
              <a:spcAft>
                <a:spcPts val="300"/>
              </a:spcAft>
              <a:buSzPct val="75000"/>
              <a:buFont typeface=".LucidaGrandeUI" charset="0"/>
              <a:buChar char="○"/>
              <a:defRPr b="0" i="0" spc="-75" baseline="0">
                <a:solidFill>
                  <a:schemeClr val="bg1"/>
                </a:solidFill>
                <a:latin typeface="Franklin Gothic Book" charset="0"/>
                <a:ea typeface="Franklin Gothic Book" charset="0"/>
                <a:cs typeface="Franklin Gothic Book" charset="0"/>
              </a:defRPr>
            </a:lvl3pPr>
            <a:lvl4pPr marL="1200150" indent="-171450" defTabSz="685800">
              <a:lnSpc>
                <a:spcPts val="2250"/>
              </a:lnSpc>
              <a:spcBef>
                <a:spcPts val="0"/>
              </a:spcBef>
              <a:spcAft>
                <a:spcPts val="300"/>
              </a:spcAft>
              <a:buClr>
                <a:schemeClr val="tx1">
                  <a:lumMod val="50000"/>
                  <a:lumOff val="50000"/>
                </a:schemeClr>
              </a:buClr>
              <a:buFont typeface="Arial" charset="0"/>
              <a:buChar char="•"/>
              <a:defRPr sz="1500" b="0" i="0" spc="-75" baseline="0">
                <a:solidFill>
                  <a:schemeClr val="bg1"/>
                </a:solidFill>
                <a:latin typeface="Franklin Gothic Book" charset="0"/>
                <a:ea typeface="Franklin Gothic Book" charset="0"/>
                <a:cs typeface="Franklin Gothic Book" charset="0"/>
              </a:defRPr>
            </a:lvl4pPr>
            <a:lvl5pPr marL="1543050" indent="-171450" defTabSz="685800">
              <a:lnSpc>
                <a:spcPts val="2250"/>
              </a:lnSpc>
              <a:spcBef>
                <a:spcPts val="0"/>
              </a:spcBef>
              <a:spcAft>
                <a:spcPts val="300"/>
              </a:spcAft>
              <a:buFont typeface="Arial" panose="020B0604020202020204" pitchFamily="34" charset="0"/>
              <a:buChar char="»"/>
              <a:defRPr sz="1500" b="0" i="0" spc="-75" baseline="0">
                <a:solidFill>
                  <a:schemeClr val="bg1"/>
                </a:solidFill>
                <a:latin typeface="Franklin Gothic Book" charset="0"/>
                <a:ea typeface="Franklin Gothic Book" charset="0"/>
                <a:cs typeface="Franklin Gothic Book" charset="0"/>
              </a:defRPr>
            </a:lvl5pPr>
            <a:lvl6pPr marL="1885950" indent="-171450" defTabSz="685800">
              <a:spcBef>
                <a:spcPct val="20000"/>
              </a:spcBef>
              <a:buFont typeface="Arial" panose="020B0604020202020204" pitchFamily="34" charset="0"/>
              <a:buChar char="•"/>
              <a:defRPr sz="1500"/>
            </a:lvl6pPr>
            <a:lvl7pPr marL="2228850" indent="-171450" defTabSz="685800">
              <a:spcBef>
                <a:spcPct val="20000"/>
              </a:spcBef>
              <a:buFont typeface="Arial" panose="020B0604020202020204" pitchFamily="34" charset="0"/>
              <a:buChar char="•"/>
              <a:defRPr sz="1500"/>
            </a:lvl7pPr>
            <a:lvl8pPr marL="2571750" indent="-171450" defTabSz="685800">
              <a:spcBef>
                <a:spcPct val="20000"/>
              </a:spcBef>
              <a:buFont typeface="Arial" panose="020B0604020202020204" pitchFamily="34" charset="0"/>
              <a:buChar char="•"/>
              <a:defRPr sz="1500"/>
            </a:lvl8pPr>
            <a:lvl9pPr marL="2914650" indent="-171450" defTabSz="685800">
              <a:spcBef>
                <a:spcPct val="20000"/>
              </a:spcBef>
              <a:buFont typeface="Arial" panose="020B0604020202020204" pitchFamily="34" charset="0"/>
              <a:buChar char="•"/>
              <a:defRPr sz="1500"/>
            </a:lvl9pPr>
          </a:lstStyle>
          <a:p>
            <a:pPr>
              <a:lnSpc>
                <a:spcPts val="2000"/>
              </a:lnSpc>
              <a:spcAft>
                <a:spcPts val="300"/>
              </a:spcAft>
            </a:pPr>
            <a:r>
              <a:rPr lang="en-US" b="1" dirty="0">
                <a:solidFill>
                  <a:schemeClr val="bg1"/>
                </a:solidFill>
                <a:latin typeface="Franklin Gothic Demi" panose="020B0603020102020204" pitchFamily="34" charset="0"/>
              </a:rPr>
              <a:t>Examples:</a:t>
            </a:r>
          </a:p>
          <a:p>
            <a:pPr marL="285750" indent="-285750">
              <a:lnSpc>
                <a:spcPts val="2000"/>
              </a:lnSpc>
              <a:spcAft>
                <a:spcPts val="300"/>
              </a:spcAft>
              <a:buClr>
                <a:srgbClr val="323399"/>
              </a:buClr>
              <a:buFont typeface="Arial" panose="020B0604020202020204" pitchFamily="34" charset="0"/>
              <a:buChar char="•"/>
            </a:pPr>
            <a:r>
              <a:rPr lang="en-US" sz="1400" dirty="0">
                <a:solidFill>
                  <a:schemeClr val="bg1"/>
                </a:solidFill>
              </a:rPr>
              <a:t>ACDF (Anterior Cervical </a:t>
            </a:r>
            <a:r>
              <a:rPr lang="en-US" sz="1400" dirty="0" err="1">
                <a:solidFill>
                  <a:schemeClr val="bg1"/>
                </a:solidFill>
              </a:rPr>
              <a:t>Discecomy</a:t>
            </a:r>
            <a:r>
              <a:rPr lang="en-US" sz="1400" dirty="0">
                <a:solidFill>
                  <a:schemeClr val="bg1"/>
                </a:solidFill>
              </a:rPr>
              <a:t> &amp; Fusion)</a:t>
            </a:r>
          </a:p>
          <a:p>
            <a:pPr marL="285750" indent="-285750">
              <a:lnSpc>
                <a:spcPts val="2000"/>
              </a:lnSpc>
              <a:spcAft>
                <a:spcPts val="300"/>
              </a:spcAft>
              <a:buClr>
                <a:srgbClr val="323399"/>
              </a:buClr>
              <a:buFont typeface="Arial" panose="020B0604020202020204" pitchFamily="34" charset="0"/>
              <a:buChar char="•"/>
            </a:pPr>
            <a:r>
              <a:rPr lang="en-US" sz="1400" dirty="0">
                <a:solidFill>
                  <a:schemeClr val="bg1"/>
                </a:solidFill>
              </a:rPr>
              <a:t>Stand-Alone ACDF</a:t>
            </a:r>
          </a:p>
        </p:txBody>
      </p:sp>
      <p:grpSp>
        <p:nvGrpSpPr>
          <p:cNvPr id="16" name="Group 15">
            <a:extLst>
              <a:ext uri="{FF2B5EF4-FFF2-40B4-BE49-F238E27FC236}">
                <a16:creationId xmlns:a16="http://schemas.microsoft.com/office/drawing/2014/main" id="{1B6039D2-9FAE-8549-92CA-B447220A270A}"/>
              </a:ext>
            </a:extLst>
          </p:cNvPr>
          <p:cNvGrpSpPr/>
          <p:nvPr/>
        </p:nvGrpSpPr>
        <p:grpSpPr>
          <a:xfrm>
            <a:off x="7315200" y="1733550"/>
            <a:ext cx="1524000" cy="3175181"/>
            <a:chOff x="7467600" y="41694"/>
            <a:chExt cx="1524000" cy="3175181"/>
          </a:xfrm>
        </p:grpSpPr>
        <p:pic>
          <p:nvPicPr>
            <p:cNvPr id="17" name="Picture 2" descr="https://uc2b8a210b2e9cccae2c2211796b.previews.dropboxusercontent.com/p/thumb/AAzP48n7RGPwh5K83dfuSEH7JyG6crNP2GanmV6lBWzAwvskqpoGe_BgKN93htKRwJ1qjVrAp0aeM6iteF34yx-9Y_9tiVMVh9K12ZwCt7xpDUl0KgRTdVTASpSKA1URsPNuQVFFOY-G7s2kiK2taku6_9hwBgvr07EeLIWljfXo4wirxB77zr0pav5G3US-mtTmxOrFp8lCebyh3vstVtSbF0o2GP3RU-5CuskwoqG_K6pZlu_PPEFKXQcr2zINUlXjU-8msOn33NRaqKYdMAeHyVDhxRgvWgCGiUobBycntyZlCPetz5KXjQRssphdDQK0h37XZ67ODnSW1h6eEypPCOFh2OgQJ6o_f9kxGB1Y6B8DLPHzQH9fskiK3wt6mmrJiHDM8wYjLSVyvmrbYhw9/p.png?fv_content=true&amp;size_mode=5">
              <a:extLst>
                <a:ext uri="{FF2B5EF4-FFF2-40B4-BE49-F238E27FC236}">
                  <a16:creationId xmlns:a16="http://schemas.microsoft.com/office/drawing/2014/main" id="{F55BB381-94D3-954A-AE23-096C6C8B82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75" t="33429" r="58125" b="19046"/>
            <a:stretch/>
          </p:blipFill>
          <p:spPr bwMode="auto">
            <a:xfrm>
              <a:off x="7467600" y="41694"/>
              <a:ext cx="1524000" cy="1524000"/>
            </a:xfrm>
            <a:prstGeom prst="ellipse">
              <a:avLst/>
            </a:prstGeom>
            <a:noFill/>
            <a:ln w="31750">
              <a:solidFill>
                <a:schemeClr val="bg1">
                  <a:alpha val="50000"/>
                </a:schemeClr>
              </a:solidFill>
            </a:ln>
            <a:extLst>
              <a:ext uri="{909E8E84-426E-40DD-AFC4-6F175D3DCCD1}">
                <a14:hiddenFill xmlns:a14="http://schemas.microsoft.com/office/drawing/2010/main">
                  <a:solidFill>
                    <a:srgbClr val="FFFFFF"/>
                  </a:solidFill>
                </a14:hiddenFill>
              </a:ext>
            </a:extLst>
          </p:spPr>
        </p:pic>
        <p:pic>
          <p:nvPicPr>
            <p:cNvPr id="18" name="Picture 2" descr="https://uc2b8a210b2e9cccae2c2211796b.previews.dropboxusercontent.com/p/thumb/AAzP48n7RGPwh5K83dfuSEH7JyG6crNP2GanmV6lBWzAwvskqpoGe_BgKN93htKRwJ1qjVrAp0aeM6iteF34yx-9Y_9tiVMVh9K12ZwCt7xpDUl0KgRTdVTASpSKA1URsPNuQVFFOY-G7s2kiK2taku6_9hwBgvr07EeLIWljfXo4wirxB77zr0pav5G3US-mtTmxOrFp8lCebyh3vstVtSbF0o2GP3RU-5CuskwoqG_K6pZlu_PPEFKXQcr2zINUlXjU-8msOn33NRaqKYdMAeHyVDhxRgvWgCGiUobBycntyZlCPetz5KXjQRssphdDQK0h37XZ67ODnSW1h6eEypPCOFh2OgQJ6o_f9kxGB1Y6B8DLPHzQH9fskiK3wt6mmrJiHDM8wYjLSVyvmrbYhw9/p.png?fv_content=true&amp;size_mode=5">
              <a:extLst>
                <a:ext uri="{FF2B5EF4-FFF2-40B4-BE49-F238E27FC236}">
                  <a16:creationId xmlns:a16="http://schemas.microsoft.com/office/drawing/2014/main" id="{6C8B03F1-EB1B-0E4A-A473-D13717BF4D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950" t="31188" r="6050" b="21287"/>
            <a:stretch/>
          </p:blipFill>
          <p:spPr bwMode="auto">
            <a:xfrm>
              <a:off x="7467600" y="1692875"/>
              <a:ext cx="1524000" cy="1524000"/>
            </a:xfrm>
            <a:prstGeom prst="ellipse">
              <a:avLst/>
            </a:prstGeom>
            <a:noFill/>
            <a:ln w="31750">
              <a:solidFill>
                <a:schemeClr val="bg1">
                  <a:alpha val="50000"/>
                </a:schemeClr>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79585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73A3953C-4223-CE48-ABCA-B127929354A2}"/>
              </a:ext>
            </a:extLst>
          </p:cNvPr>
          <p:cNvSpPr>
            <a:spLocks noGrp="1"/>
          </p:cNvSpPr>
          <p:nvPr>
            <p:ph type="title"/>
          </p:nvPr>
        </p:nvSpPr>
        <p:spPr>
          <a:xfrm>
            <a:off x="282146" y="320703"/>
            <a:ext cx="4366054" cy="990602"/>
          </a:xfrm>
        </p:spPr>
        <p:txBody>
          <a:bodyPr anchor="t"/>
          <a:lstStyle/>
          <a:p>
            <a:r>
              <a:rPr lang="en-US" spc="-50" dirty="0">
                <a:effectLst/>
              </a:rPr>
              <a:t>Surgical Intervention: Posterior Fusion</a:t>
            </a:r>
            <a:endParaRPr lang="en-US" sz="3000" spc="-50" dirty="0">
              <a:effectLst/>
              <a:latin typeface="Franklin Gothic Medium" charset="0"/>
              <a:ea typeface="Franklin Gothic Medium" charset="0"/>
              <a:cs typeface="Franklin Gothic Medium" charset="0"/>
            </a:endParaRPr>
          </a:p>
        </p:txBody>
      </p:sp>
      <p:sp>
        <p:nvSpPr>
          <p:cNvPr id="23" name="Content Placeholder 2">
            <a:extLst>
              <a:ext uri="{FF2B5EF4-FFF2-40B4-BE49-F238E27FC236}">
                <a16:creationId xmlns:a16="http://schemas.microsoft.com/office/drawing/2014/main" id="{68B08AAE-BC2D-7544-9796-04A607C3A732}"/>
              </a:ext>
            </a:extLst>
          </p:cNvPr>
          <p:cNvSpPr txBox="1">
            <a:spLocks/>
          </p:cNvSpPr>
          <p:nvPr/>
        </p:nvSpPr>
        <p:spPr>
          <a:xfrm>
            <a:off x="304800" y="1226296"/>
            <a:ext cx="3657599" cy="2717054"/>
          </a:xfrm>
          <a:prstGeom prst="rect">
            <a:avLst/>
          </a:prstGeom>
          <a:effectLst/>
        </p:spPr>
        <p:txBody>
          <a:bodyPr anchor="t"/>
          <a:lstStyle>
            <a:defPPr>
              <a:defRPr lang="en-US"/>
            </a:defPPr>
            <a:lvl1pPr indent="0" defTabSz="685800">
              <a:lnSpc>
                <a:spcPts val="2200"/>
              </a:lnSpc>
              <a:spcBef>
                <a:spcPts val="0"/>
              </a:spcBef>
              <a:spcAft>
                <a:spcPts val="1800"/>
              </a:spcAft>
              <a:buClr>
                <a:srgbClr val="0086F0"/>
              </a:buClr>
              <a:buSzPct val="115000"/>
              <a:buFontTx/>
              <a:buNone/>
              <a:defRPr b="0" i="0" spc="-75" baseline="0">
                <a:solidFill>
                  <a:srgbClr val="E7E7E7"/>
                </a:solidFill>
                <a:effectLst>
                  <a:outerShdw blurRad="50800" dist="38100" dir="2700000" algn="tl" rotWithShape="0">
                    <a:prstClr val="black">
                      <a:alpha val="15000"/>
                    </a:prstClr>
                  </a:outerShdw>
                </a:effectLst>
                <a:latin typeface="Franklin Gothic Book" charset="0"/>
                <a:ea typeface="Franklin Gothic Book" charset="0"/>
                <a:cs typeface="Franklin Gothic Book" charset="0"/>
              </a:defRPr>
            </a:lvl1pPr>
            <a:lvl2pPr marL="557213" indent="-214313" defTabSz="685800">
              <a:lnSpc>
                <a:spcPts val="2250"/>
              </a:lnSpc>
              <a:spcBef>
                <a:spcPts val="0"/>
              </a:spcBef>
              <a:spcAft>
                <a:spcPts val="300"/>
              </a:spcAft>
              <a:buSzPct val="110000"/>
              <a:buFont typeface="Arial" charset="0"/>
              <a:buChar char="•"/>
              <a:defRPr sz="2100" b="0" i="0" spc="-75" baseline="0">
                <a:solidFill>
                  <a:schemeClr val="bg1"/>
                </a:solidFill>
                <a:latin typeface="Franklin Gothic Book" charset="0"/>
                <a:ea typeface="Franklin Gothic Book" charset="0"/>
                <a:cs typeface="Franklin Gothic Book" charset="0"/>
              </a:defRPr>
            </a:lvl2pPr>
            <a:lvl3pPr marL="857250" indent="-171450" defTabSz="685800">
              <a:lnSpc>
                <a:spcPts val="2250"/>
              </a:lnSpc>
              <a:spcBef>
                <a:spcPts val="0"/>
              </a:spcBef>
              <a:spcAft>
                <a:spcPts val="300"/>
              </a:spcAft>
              <a:buSzPct val="75000"/>
              <a:buFont typeface=".LucidaGrandeUI" charset="0"/>
              <a:buChar char="○"/>
              <a:defRPr b="0" i="0" spc="-75" baseline="0">
                <a:solidFill>
                  <a:schemeClr val="bg1"/>
                </a:solidFill>
                <a:latin typeface="Franklin Gothic Book" charset="0"/>
                <a:ea typeface="Franklin Gothic Book" charset="0"/>
                <a:cs typeface="Franklin Gothic Book" charset="0"/>
              </a:defRPr>
            </a:lvl3pPr>
            <a:lvl4pPr marL="1200150" indent="-171450" defTabSz="685800">
              <a:lnSpc>
                <a:spcPts val="2250"/>
              </a:lnSpc>
              <a:spcBef>
                <a:spcPts val="0"/>
              </a:spcBef>
              <a:spcAft>
                <a:spcPts val="300"/>
              </a:spcAft>
              <a:buClr>
                <a:schemeClr val="tx1">
                  <a:lumMod val="50000"/>
                  <a:lumOff val="50000"/>
                </a:schemeClr>
              </a:buClr>
              <a:buFont typeface="Arial" charset="0"/>
              <a:buChar char="•"/>
              <a:defRPr sz="1500" b="0" i="0" spc="-75" baseline="0">
                <a:solidFill>
                  <a:schemeClr val="bg1"/>
                </a:solidFill>
                <a:latin typeface="Franklin Gothic Book" charset="0"/>
                <a:ea typeface="Franklin Gothic Book" charset="0"/>
                <a:cs typeface="Franklin Gothic Book" charset="0"/>
              </a:defRPr>
            </a:lvl4pPr>
            <a:lvl5pPr marL="1543050" indent="-171450" defTabSz="685800">
              <a:lnSpc>
                <a:spcPts val="2250"/>
              </a:lnSpc>
              <a:spcBef>
                <a:spcPts val="0"/>
              </a:spcBef>
              <a:spcAft>
                <a:spcPts val="300"/>
              </a:spcAft>
              <a:buFont typeface="Arial" panose="020B0604020202020204" pitchFamily="34" charset="0"/>
              <a:buChar char="»"/>
              <a:defRPr sz="1500" b="0" i="0" spc="-75" baseline="0">
                <a:solidFill>
                  <a:schemeClr val="bg1"/>
                </a:solidFill>
                <a:latin typeface="Franklin Gothic Book" charset="0"/>
                <a:ea typeface="Franklin Gothic Book" charset="0"/>
                <a:cs typeface="Franklin Gothic Book" charset="0"/>
              </a:defRPr>
            </a:lvl5pPr>
            <a:lvl6pPr marL="1885950" indent="-171450" defTabSz="685800">
              <a:spcBef>
                <a:spcPct val="20000"/>
              </a:spcBef>
              <a:buFont typeface="Arial" panose="020B0604020202020204" pitchFamily="34" charset="0"/>
              <a:buChar char="•"/>
              <a:defRPr sz="1500"/>
            </a:lvl6pPr>
            <a:lvl7pPr marL="2228850" indent="-171450" defTabSz="685800">
              <a:spcBef>
                <a:spcPct val="20000"/>
              </a:spcBef>
              <a:buFont typeface="Arial" panose="020B0604020202020204" pitchFamily="34" charset="0"/>
              <a:buChar char="•"/>
              <a:defRPr sz="1500"/>
            </a:lvl7pPr>
            <a:lvl8pPr marL="2571750" indent="-171450" defTabSz="685800">
              <a:spcBef>
                <a:spcPct val="20000"/>
              </a:spcBef>
              <a:buFont typeface="Arial" panose="020B0604020202020204" pitchFamily="34" charset="0"/>
              <a:buChar char="•"/>
              <a:defRPr sz="1500"/>
            </a:lvl8pPr>
            <a:lvl9pPr marL="2914650" indent="-171450" defTabSz="685800">
              <a:spcBef>
                <a:spcPct val="20000"/>
              </a:spcBef>
              <a:buFont typeface="Arial" panose="020B0604020202020204" pitchFamily="34" charset="0"/>
              <a:buChar char="•"/>
              <a:defRPr sz="1500"/>
            </a:lvl9pPr>
          </a:lstStyle>
          <a:p>
            <a:pPr>
              <a:lnSpc>
                <a:spcPts val="2000"/>
              </a:lnSpc>
              <a:spcAft>
                <a:spcPts val="300"/>
              </a:spcAft>
            </a:pPr>
            <a:r>
              <a:rPr lang="en-US" dirty="0">
                <a:solidFill>
                  <a:schemeClr val="bg1"/>
                </a:solidFill>
              </a:rPr>
              <a:t>Involves surgically fusing two or more cervical vertebrae together thru a posterior incision.  Bone graft may be placed along the sides of the vertebrae or device to aid in the fusion process.</a:t>
            </a:r>
            <a:endParaRPr lang="en-US" baseline="30000" dirty="0">
              <a:solidFill>
                <a:schemeClr val="bg1"/>
              </a:solidFill>
            </a:endParaRPr>
          </a:p>
          <a:p>
            <a:pPr>
              <a:lnSpc>
                <a:spcPts val="2000"/>
              </a:lnSpc>
              <a:spcAft>
                <a:spcPts val="300"/>
              </a:spcAft>
            </a:pPr>
            <a:endParaRPr lang="en-US" baseline="30000" dirty="0">
              <a:solidFill>
                <a:schemeClr val="bg1"/>
              </a:solidFill>
            </a:endParaRPr>
          </a:p>
          <a:p>
            <a:pPr>
              <a:lnSpc>
                <a:spcPts val="2000"/>
              </a:lnSpc>
              <a:spcAft>
                <a:spcPts val="300"/>
              </a:spcAft>
            </a:pPr>
            <a:r>
              <a:rPr lang="en-US" b="1" dirty="0">
                <a:solidFill>
                  <a:schemeClr val="bg1"/>
                </a:solidFill>
                <a:latin typeface="Franklin Gothic Demi" panose="020B0603020102020204" pitchFamily="34" charset="0"/>
              </a:rPr>
              <a:t>Goals: </a:t>
            </a:r>
          </a:p>
          <a:p>
            <a:pPr marL="285750" indent="-285750">
              <a:lnSpc>
                <a:spcPts val="2000"/>
              </a:lnSpc>
              <a:spcAft>
                <a:spcPts val="300"/>
              </a:spcAft>
              <a:buClr>
                <a:srgbClr val="FF6666"/>
              </a:buClr>
              <a:buFont typeface="Arial" panose="020B0604020202020204" pitchFamily="34" charset="0"/>
              <a:buChar char="•"/>
            </a:pPr>
            <a:r>
              <a:rPr lang="en-US" dirty="0">
                <a:solidFill>
                  <a:schemeClr val="bg1"/>
                </a:solidFill>
              </a:rPr>
              <a:t>Decompression of neural structures</a:t>
            </a:r>
          </a:p>
          <a:p>
            <a:pPr marL="285750" indent="-285750">
              <a:lnSpc>
                <a:spcPts val="2000"/>
              </a:lnSpc>
              <a:spcAft>
                <a:spcPts val="300"/>
              </a:spcAft>
              <a:buClr>
                <a:srgbClr val="FF6666"/>
              </a:buClr>
              <a:buFont typeface="Arial" panose="020B0604020202020204" pitchFamily="34" charset="0"/>
              <a:buChar char="•"/>
            </a:pPr>
            <a:r>
              <a:rPr lang="en-US" dirty="0">
                <a:solidFill>
                  <a:schemeClr val="bg1"/>
                </a:solidFill>
              </a:rPr>
              <a:t>Removal or mitigation of pain generator</a:t>
            </a:r>
          </a:p>
          <a:p>
            <a:pPr marL="285750" indent="-285750">
              <a:lnSpc>
                <a:spcPts val="2000"/>
              </a:lnSpc>
              <a:spcAft>
                <a:spcPts val="300"/>
              </a:spcAft>
              <a:buClr>
                <a:srgbClr val="FF6666"/>
              </a:buClr>
              <a:buFont typeface="Arial" panose="020B0604020202020204" pitchFamily="34" charset="0"/>
              <a:buChar char="•"/>
            </a:pPr>
            <a:r>
              <a:rPr lang="en-US" dirty="0">
                <a:solidFill>
                  <a:schemeClr val="bg1"/>
                </a:solidFill>
              </a:rPr>
              <a:t>Stabilize the painful motion segment</a:t>
            </a:r>
          </a:p>
          <a:p>
            <a:pPr marL="285750" indent="-285750">
              <a:lnSpc>
                <a:spcPts val="2000"/>
              </a:lnSpc>
              <a:spcAft>
                <a:spcPts val="300"/>
              </a:spcAft>
              <a:buClr>
                <a:srgbClr val="323399"/>
              </a:buClr>
              <a:buFont typeface="Arial" panose="020B0604020202020204" pitchFamily="34" charset="0"/>
              <a:buChar char="•"/>
            </a:pPr>
            <a:endParaRPr lang="en-US" dirty="0">
              <a:solidFill>
                <a:schemeClr val="bg1"/>
              </a:solidFill>
            </a:endParaRPr>
          </a:p>
          <a:p>
            <a:pPr marL="285750" indent="-285750">
              <a:lnSpc>
                <a:spcPts val="2000"/>
              </a:lnSpc>
              <a:spcAft>
                <a:spcPts val="300"/>
              </a:spcAft>
              <a:buClr>
                <a:srgbClr val="323399"/>
              </a:buClr>
              <a:buFont typeface="Arial" panose="020B0604020202020204" pitchFamily="34" charset="0"/>
              <a:buChar char="•"/>
            </a:pPr>
            <a:endParaRPr lang="en-US" dirty="0">
              <a:solidFill>
                <a:schemeClr val="bg1"/>
              </a:solidFill>
            </a:endParaRPr>
          </a:p>
        </p:txBody>
      </p:sp>
      <p:sp>
        <p:nvSpPr>
          <p:cNvPr id="25" name="Content Placeholder 2">
            <a:extLst>
              <a:ext uri="{FF2B5EF4-FFF2-40B4-BE49-F238E27FC236}">
                <a16:creationId xmlns:a16="http://schemas.microsoft.com/office/drawing/2014/main" id="{8910F8B9-5411-2949-95D7-F92EEA3FFBA4}"/>
              </a:ext>
            </a:extLst>
          </p:cNvPr>
          <p:cNvSpPr txBox="1">
            <a:spLocks/>
          </p:cNvSpPr>
          <p:nvPr/>
        </p:nvSpPr>
        <p:spPr>
          <a:xfrm>
            <a:off x="7010400" y="762000"/>
            <a:ext cx="1842371" cy="1809750"/>
          </a:xfrm>
          <a:prstGeom prst="rect">
            <a:avLst/>
          </a:prstGeom>
          <a:effectLst/>
        </p:spPr>
        <p:txBody>
          <a:bodyPr anchor="ctr"/>
          <a:lstStyle>
            <a:defPPr>
              <a:defRPr lang="en-US"/>
            </a:defPPr>
            <a:lvl1pPr indent="0" defTabSz="685800">
              <a:lnSpc>
                <a:spcPts val="2200"/>
              </a:lnSpc>
              <a:spcBef>
                <a:spcPts val="0"/>
              </a:spcBef>
              <a:spcAft>
                <a:spcPts val="1800"/>
              </a:spcAft>
              <a:buClr>
                <a:srgbClr val="0086F0"/>
              </a:buClr>
              <a:buSzPct val="115000"/>
              <a:buFontTx/>
              <a:buNone/>
              <a:defRPr b="0" i="0" spc="-75" baseline="0">
                <a:solidFill>
                  <a:srgbClr val="E7E7E7"/>
                </a:solidFill>
                <a:effectLst>
                  <a:outerShdw blurRad="50800" dist="38100" dir="2700000" algn="tl" rotWithShape="0">
                    <a:prstClr val="black">
                      <a:alpha val="15000"/>
                    </a:prstClr>
                  </a:outerShdw>
                </a:effectLst>
                <a:latin typeface="Franklin Gothic Book" charset="0"/>
                <a:ea typeface="Franklin Gothic Book" charset="0"/>
                <a:cs typeface="Franklin Gothic Book" charset="0"/>
              </a:defRPr>
            </a:lvl1pPr>
            <a:lvl2pPr marL="557213" indent="-214313" defTabSz="685800">
              <a:lnSpc>
                <a:spcPts val="2250"/>
              </a:lnSpc>
              <a:spcBef>
                <a:spcPts val="0"/>
              </a:spcBef>
              <a:spcAft>
                <a:spcPts val="300"/>
              </a:spcAft>
              <a:buSzPct val="110000"/>
              <a:buFont typeface="Arial" charset="0"/>
              <a:buChar char="•"/>
              <a:defRPr sz="2100" b="0" i="0" spc="-75" baseline="0">
                <a:solidFill>
                  <a:schemeClr val="bg1"/>
                </a:solidFill>
                <a:latin typeface="Franklin Gothic Book" charset="0"/>
                <a:ea typeface="Franklin Gothic Book" charset="0"/>
                <a:cs typeface="Franklin Gothic Book" charset="0"/>
              </a:defRPr>
            </a:lvl2pPr>
            <a:lvl3pPr marL="857250" indent="-171450" defTabSz="685800">
              <a:lnSpc>
                <a:spcPts val="2250"/>
              </a:lnSpc>
              <a:spcBef>
                <a:spcPts val="0"/>
              </a:spcBef>
              <a:spcAft>
                <a:spcPts val="300"/>
              </a:spcAft>
              <a:buSzPct val="75000"/>
              <a:buFont typeface=".LucidaGrandeUI" charset="0"/>
              <a:buChar char="○"/>
              <a:defRPr b="0" i="0" spc="-75" baseline="0">
                <a:solidFill>
                  <a:schemeClr val="bg1"/>
                </a:solidFill>
                <a:latin typeface="Franklin Gothic Book" charset="0"/>
                <a:ea typeface="Franklin Gothic Book" charset="0"/>
                <a:cs typeface="Franklin Gothic Book" charset="0"/>
              </a:defRPr>
            </a:lvl3pPr>
            <a:lvl4pPr marL="1200150" indent="-171450" defTabSz="685800">
              <a:lnSpc>
                <a:spcPts val="2250"/>
              </a:lnSpc>
              <a:spcBef>
                <a:spcPts val="0"/>
              </a:spcBef>
              <a:spcAft>
                <a:spcPts val="300"/>
              </a:spcAft>
              <a:buClr>
                <a:schemeClr val="tx1">
                  <a:lumMod val="50000"/>
                  <a:lumOff val="50000"/>
                </a:schemeClr>
              </a:buClr>
              <a:buFont typeface="Arial" charset="0"/>
              <a:buChar char="•"/>
              <a:defRPr sz="1500" b="0" i="0" spc="-75" baseline="0">
                <a:solidFill>
                  <a:schemeClr val="bg1"/>
                </a:solidFill>
                <a:latin typeface="Franklin Gothic Book" charset="0"/>
                <a:ea typeface="Franklin Gothic Book" charset="0"/>
                <a:cs typeface="Franklin Gothic Book" charset="0"/>
              </a:defRPr>
            </a:lvl4pPr>
            <a:lvl5pPr marL="1543050" indent="-171450" defTabSz="685800">
              <a:lnSpc>
                <a:spcPts val="2250"/>
              </a:lnSpc>
              <a:spcBef>
                <a:spcPts val="0"/>
              </a:spcBef>
              <a:spcAft>
                <a:spcPts val="300"/>
              </a:spcAft>
              <a:buFont typeface="Arial" panose="020B0604020202020204" pitchFamily="34" charset="0"/>
              <a:buChar char="»"/>
              <a:defRPr sz="1500" b="0" i="0" spc="-75" baseline="0">
                <a:solidFill>
                  <a:schemeClr val="bg1"/>
                </a:solidFill>
                <a:latin typeface="Franklin Gothic Book" charset="0"/>
                <a:ea typeface="Franklin Gothic Book" charset="0"/>
                <a:cs typeface="Franklin Gothic Book" charset="0"/>
              </a:defRPr>
            </a:lvl5pPr>
            <a:lvl6pPr marL="1885950" indent="-171450" defTabSz="685800">
              <a:spcBef>
                <a:spcPct val="20000"/>
              </a:spcBef>
              <a:buFont typeface="Arial" panose="020B0604020202020204" pitchFamily="34" charset="0"/>
              <a:buChar char="•"/>
              <a:defRPr sz="1500"/>
            </a:lvl6pPr>
            <a:lvl7pPr marL="2228850" indent="-171450" defTabSz="685800">
              <a:spcBef>
                <a:spcPct val="20000"/>
              </a:spcBef>
              <a:buFont typeface="Arial" panose="020B0604020202020204" pitchFamily="34" charset="0"/>
              <a:buChar char="•"/>
              <a:defRPr sz="1500"/>
            </a:lvl7pPr>
            <a:lvl8pPr marL="2571750" indent="-171450" defTabSz="685800">
              <a:spcBef>
                <a:spcPct val="20000"/>
              </a:spcBef>
              <a:buFont typeface="Arial" panose="020B0604020202020204" pitchFamily="34" charset="0"/>
              <a:buChar char="•"/>
              <a:defRPr sz="1500"/>
            </a:lvl8pPr>
            <a:lvl9pPr marL="2914650" indent="-171450" defTabSz="685800">
              <a:spcBef>
                <a:spcPct val="20000"/>
              </a:spcBef>
              <a:buFont typeface="Arial" panose="020B0604020202020204" pitchFamily="34" charset="0"/>
              <a:buChar char="•"/>
              <a:defRPr sz="1500"/>
            </a:lvl9pPr>
          </a:lstStyle>
          <a:p>
            <a:pPr>
              <a:lnSpc>
                <a:spcPts val="2000"/>
              </a:lnSpc>
              <a:spcAft>
                <a:spcPts val="300"/>
              </a:spcAft>
            </a:pPr>
            <a:r>
              <a:rPr lang="en-US" b="1" dirty="0">
                <a:solidFill>
                  <a:schemeClr val="bg1"/>
                </a:solidFill>
                <a:latin typeface="Franklin Gothic Demi" panose="020B0603020102020204" pitchFamily="34" charset="0"/>
              </a:rPr>
              <a:t>Examples:</a:t>
            </a:r>
          </a:p>
          <a:p>
            <a:pPr marL="285750" indent="-285750">
              <a:lnSpc>
                <a:spcPts val="2000"/>
              </a:lnSpc>
              <a:spcAft>
                <a:spcPts val="300"/>
              </a:spcAft>
              <a:buClr>
                <a:srgbClr val="FF6666"/>
              </a:buClr>
              <a:buFont typeface="Arial" panose="020B0604020202020204" pitchFamily="34" charset="0"/>
              <a:buChar char="•"/>
            </a:pPr>
            <a:r>
              <a:rPr lang="en-US" dirty="0">
                <a:solidFill>
                  <a:schemeClr val="bg1"/>
                </a:solidFill>
              </a:rPr>
              <a:t>PCF (Posterior Cervical Fusion)</a:t>
            </a:r>
          </a:p>
        </p:txBody>
      </p:sp>
      <p:pic>
        <p:nvPicPr>
          <p:cNvPr id="26" name="Picture 25">
            <a:extLst>
              <a:ext uri="{FF2B5EF4-FFF2-40B4-BE49-F238E27FC236}">
                <a16:creationId xmlns:a16="http://schemas.microsoft.com/office/drawing/2014/main" id="{D9FFF8D1-8109-F740-88B9-1F50E8AEC7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9827" y="2438400"/>
            <a:ext cx="1809750" cy="1809750"/>
          </a:xfrm>
          <a:prstGeom prst="ellipse">
            <a:avLst/>
          </a:prstGeom>
          <a:ln w="31750">
            <a:solidFill>
              <a:schemeClr val="bg1">
                <a:alpha val="50000"/>
              </a:schemeClr>
            </a:solidFill>
          </a:ln>
        </p:spPr>
      </p:pic>
      <p:sp>
        <p:nvSpPr>
          <p:cNvPr id="7" name="Freeform 6">
            <a:extLst>
              <a:ext uri="{FF2B5EF4-FFF2-40B4-BE49-F238E27FC236}">
                <a16:creationId xmlns:a16="http://schemas.microsoft.com/office/drawing/2014/main" id="{A26D3CFE-B6F2-764A-BFBD-C73BD8336D65}"/>
              </a:ext>
            </a:extLst>
          </p:cNvPr>
          <p:cNvSpPr/>
          <p:nvPr/>
        </p:nvSpPr>
        <p:spPr>
          <a:xfrm flipH="1">
            <a:off x="4418606" y="-8753"/>
            <a:ext cx="2515594" cy="5156887"/>
          </a:xfrm>
          <a:custGeom>
            <a:avLst/>
            <a:gdLst>
              <a:gd name="connsiteX0" fmla="*/ 0 w 1474573"/>
              <a:gd name="connsiteY0" fmla="*/ 32952 h 5148649"/>
              <a:gd name="connsiteX1" fmla="*/ 0 w 1474573"/>
              <a:gd name="connsiteY1" fmla="*/ 5148649 h 5148649"/>
              <a:gd name="connsiteX2" fmla="*/ 123567 w 1474573"/>
              <a:gd name="connsiteY2" fmla="*/ 5148649 h 5148649"/>
              <a:gd name="connsiteX3" fmla="*/ 1474573 w 1474573"/>
              <a:gd name="connsiteY3" fmla="*/ 5148649 h 5148649"/>
              <a:gd name="connsiteX4" fmla="*/ 1474573 w 1474573"/>
              <a:gd name="connsiteY4" fmla="*/ 0 h 5148649"/>
              <a:gd name="connsiteX5" fmla="*/ 0 w 1474573"/>
              <a:gd name="connsiteY5" fmla="*/ 32952 h 5148649"/>
              <a:gd name="connsiteX0" fmla="*/ 0 w 1474573"/>
              <a:gd name="connsiteY0" fmla="*/ 16476 h 5148649"/>
              <a:gd name="connsiteX1" fmla="*/ 0 w 1474573"/>
              <a:gd name="connsiteY1" fmla="*/ 5148649 h 5148649"/>
              <a:gd name="connsiteX2" fmla="*/ 123567 w 1474573"/>
              <a:gd name="connsiteY2" fmla="*/ 5148649 h 5148649"/>
              <a:gd name="connsiteX3" fmla="*/ 1474573 w 1474573"/>
              <a:gd name="connsiteY3" fmla="*/ 5148649 h 5148649"/>
              <a:gd name="connsiteX4" fmla="*/ 1474573 w 1474573"/>
              <a:gd name="connsiteY4" fmla="*/ 0 h 5148649"/>
              <a:gd name="connsiteX5" fmla="*/ 0 w 1474573"/>
              <a:gd name="connsiteY5" fmla="*/ 16476 h 5148649"/>
              <a:gd name="connsiteX0" fmla="*/ 16154 w 1498965"/>
              <a:gd name="connsiteY0" fmla="*/ 16476 h 5165125"/>
              <a:gd name="connsiteX1" fmla="*/ 16154 w 1498965"/>
              <a:gd name="connsiteY1" fmla="*/ 5148649 h 5165125"/>
              <a:gd name="connsiteX2" fmla="*/ 139721 w 1498965"/>
              <a:gd name="connsiteY2" fmla="*/ 5148649 h 5165125"/>
              <a:gd name="connsiteX3" fmla="*/ 1498965 w 1498965"/>
              <a:gd name="connsiteY3" fmla="*/ 5165125 h 5165125"/>
              <a:gd name="connsiteX4" fmla="*/ 1490727 w 1498965"/>
              <a:gd name="connsiteY4" fmla="*/ 0 h 5165125"/>
              <a:gd name="connsiteX5" fmla="*/ 16154 w 1498965"/>
              <a:gd name="connsiteY5" fmla="*/ 16476 h 5165125"/>
              <a:gd name="connsiteX0" fmla="*/ 0 w 1482811"/>
              <a:gd name="connsiteY0" fmla="*/ 16476 h 5321643"/>
              <a:gd name="connsiteX1" fmla="*/ 0 w 1482811"/>
              <a:gd name="connsiteY1" fmla="*/ 5148649 h 5321643"/>
              <a:gd name="connsiteX2" fmla="*/ 403653 w 1482811"/>
              <a:gd name="connsiteY2" fmla="*/ 5321643 h 5321643"/>
              <a:gd name="connsiteX3" fmla="*/ 1482811 w 1482811"/>
              <a:gd name="connsiteY3" fmla="*/ 5165125 h 5321643"/>
              <a:gd name="connsiteX4" fmla="*/ 1474573 w 1482811"/>
              <a:gd name="connsiteY4" fmla="*/ 0 h 5321643"/>
              <a:gd name="connsiteX5" fmla="*/ 0 w 1482811"/>
              <a:gd name="connsiteY5" fmla="*/ 16476 h 5321643"/>
              <a:gd name="connsiteX0" fmla="*/ 0 w 1482811"/>
              <a:gd name="connsiteY0" fmla="*/ 16476 h 5800527"/>
              <a:gd name="connsiteX1" fmla="*/ 0 w 1482811"/>
              <a:gd name="connsiteY1" fmla="*/ 5148649 h 5800527"/>
              <a:gd name="connsiteX2" fmla="*/ 1482811 w 1482811"/>
              <a:gd name="connsiteY2" fmla="*/ 5165125 h 5800527"/>
              <a:gd name="connsiteX3" fmla="*/ 1474573 w 1482811"/>
              <a:gd name="connsiteY3" fmla="*/ 0 h 5800527"/>
              <a:gd name="connsiteX4" fmla="*/ 0 w 1482811"/>
              <a:gd name="connsiteY4" fmla="*/ 16476 h 5800527"/>
              <a:gd name="connsiteX0" fmla="*/ 0 w 1482811"/>
              <a:gd name="connsiteY0" fmla="*/ 16476 h 5544083"/>
              <a:gd name="connsiteX1" fmla="*/ 0 w 1482811"/>
              <a:gd name="connsiteY1" fmla="*/ 5148649 h 5544083"/>
              <a:gd name="connsiteX2" fmla="*/ 1482811 w 1482811"/>
              <a:gd name="connsiteY2" fmla="*/ 5165125 h 5544083"/>
              <a:gd name="connsiteX3" fmla="*/ 1474573 w 1482811"/>
              <a:gd name="connsiteY3" fmla="*/ 0 h 5544083"/>
              <a:gd name="connsiteX4" fmla="*/ 0 w 1482811"/>
              <a:gd name="connsiteY4" fmla="*/ 16476 h 5544083"/>
              <a:gd name="connsiteX0" fmla="*/ 0 w 1482811"/>
              <a:gd name="connsiteY0" fmla="*/ 16476 h 5165125"/>
              <a:gd name="connsiteX1" fmla="*/ 0 w 1482811"/>
              <a:gd name="connsiteY1" fmla="*/ 5148649 h 5165125"/>
              <a:gd name="connsiteX2" fmla="*/ 1482811 w 1482811"/>
              <a:gd name="connsiteY2" fmla="*/ 5165125 h 5165125"/>
              <a:gd name="connsiteX3" fmla="*/ 1474573 w 1482811"/>
              <a:gd name="connsiteY3" fmla="*/ 0 h 5165125"/>
              <a:gd name="connsiteX4" fmla="*/ 0 w 1482811"/>
              <a:gd name="connsiteY4" fmla="*/ 16476 h 5165125"/>
              <a:gd name="connsiteX0" fmla="*/ 8238 w 1482811"/>
              <a:gd name="connsiteY0" fmla="*/ 8238 h 5165125"/>
              <a:gd name="connsiteX1" fmla="*/ 0 w 1482811"/>
              <a:gd name="connsiteY1" fmla="*/ 5148649 h 5165125"/>
              <a:gd name="connsiteX2" fmla="*/ 1482811 w 1482811"/>
              <a:gd name="connsiteY2" fmla="*/ 5165125 h 5165125"/>
              <a:gd name="connsiteX3" fmla="*/ 1474573 w 1482811"/>
              <a:gd name="connsiteY3" fmla="*/ 0 h 5165125"/>
              <a:gd name="connsiteX4" fmla="*/ 8238 w 1482811"/>
              <a:gd name="connsiteY4" fmla="*/ 8238 h 5165125"/>
              <a:gd name="connsiteX0" fmla="*/ 8238 w 1493108"/>
              <a:gd name="connsiteY0" fmla="*/ 8238 h 5165125"/>
              <a:gd name="connsiteX1" fmla="*/ 0 w 1493108"/>
              <a:gd name="connsiteY1" fmla="*/ 5148649 h 5165125"/>
              <a:gd name="connsiteX2" fmla="*/ 1482811 w 1493108"/>
              <a:gd name="connsiteY2" fmla="*/ 5165125 h 5165125"/>
              <a:gd name="connsiteX3" fmla="*/ 1493108 w 1493108"/>
              <a:gd name="connsiteY3" fmla="*/ 2529531 h 5165125"/>
              <a:gd name="connsiteX4" fmla="*/ 1474573 w 1493108"/>
              <a:gd name="connsiteY4" fmla="*/ 0 h 5165125"/>
              <a:gd name="connsiteX5" fmla="*/ 8238 w 1493108"/>
              <a:gd name="connsiteY5" fmla="*/ 8238 h 5165125"/>
              <a:gd name="connsiteX0" fmla="*/ 8238 w 1732005"/>
              <a:gd name="connsiteY0" fmla="*/ 8238 h 5165125"/>
              <a:gd name="connsiteX1" fmla="*/ 0 w 1732005"/>
              <a:gd name="connsiteY1" fmla="*/ 5148649 h 5165125"/>
              <a:gd name="connsiteX2" fmla="*/ 1482811 w 1732005"/>
              <a:gd name="connsiteY2" fmla="*/ 5165125 h 5165125"/>
              <a:gd name="connsiteX3" fmla="*/ 1732005 w 1732005"/>
              <a:gd name="connsiteY3" fmla="*/ 2521293 h 5165125"/>
              <a:gd name="connsiteX4" fmla="*/ 1474573 w 1732005"/>
              <a:gd name="connsiteY4" fmla="*/ 0 h 5165125"/>
              <a:gd name="connsiteX5" fmla="*/ 8238 w 1732005"/>
              <a:gd name="connsiteY5" fmla="*/ 8238 h 5165125"/>
              <a:gd name="connsiteX0" fmla="*/ 8238 w 1732005"/>
              <a:gd name="connsiteY0" fmla="*/ 8238 h 5165125"/>
              <a:gd name="connsiteX1" fmla="*/ 0 w 1732005"/>
              <a:gd name="connsiteY1" fmla="*/ 5148649 h 5165125"/>
              <a:gd name="connsiteX2" fmla="*/ 1482811 w 1732005"/>
              <a:gd name="connsiteY2" fmla="*/ 5165125 h 5165125"/>
              <a:gd name="connsiteX3" fmla="*/ 1732005 w 1732005"/>
              <a:gd name="connsiteY3" fmla="*/ 2521293 h 5165125"/>
              <a:gd name="connsiteX4" fmla="*/ 1474573 w 1732005"/>
              <a:gd name="connsiteY4" fmla="*/ 0 h 5165125"/>
              <a:gd name="connsiteX5" fmla="*/ 8238 w 1732005"/>
              <a:gd name="connsiteY5" fmla="*/ 8238 h 5165125"/>
              <a:gd name="connsiteX0" fmla="*/ 8238 w 1732005"/>
              <a:gd name="connsiteY0" fmla="*/ 8238 h 5165125"/>
              <a:gd name="connsiteX1" fmla="*/ 0 w 1732005"/>
              <a:gd name="connsiteY1" fmla="*/ 5148649 h 5165125"/>
              <a:gd name="connsiteX2" fmla="*/ 1482811 w 1732005"/>
              <a:gd name="connsiteY2" fmla="*/ 5165125 h 5165125"/>
              <a:gd name="connsiteX3" fmla="*/ 1732005 w 1732005"/>
              <a:gd name="connsiteY3" fmla="*/ 2521293 h 5165125"/>
              <a:gd name="connsiteX4" fmla="*/ 1474573 w 1732005"/>
              <a:gd name="connsiteY4" fmla="*/ 0 h 5165125"/>
              <a:gd name="connsiteX5" fmla="*/ 8238 w 1732005"/>
              <a:gd name="connsiteY5" fmla="*/ 8238 h 5165125"/>
              <a:gd name="connsiteX0" fmla="*/ 8238 w 1732005"/>
              <a:gd name="connsiteY0" fmla="*/ 8238 h 5156887"/>
              <a:gd name="connsiteX1" fmla="*/ 0 w 1732005"/>
              <a:gd name="connsiteY1" fmla="*/ 5148649 h 5156887"/>
              <a:gd name="connsiteX2" fmla="*/ 1475280 w 1732005"/>
              <a:gd name="connsiteY2" fmla="*/ 5156887 h 5156887"/>
              <a:gd name="connsiteX3" fmla="*/ 1732005 w 1732005"/>
              <a:gd name="connsiteY3" fmla="*/ 2521293 h 5156887"/>
              <a:gd name="connsiteX4" fmla="*/ 1474573 w 1732005"/>
              <a:gd name="connsiteY4" fmla="*/ 0 h 5156887"/>
              <a:gd name="connsiteX5" fmla="*/ 8238 w 1732005"/>
              <a:gd name="connsiteY5" fmla="*/ 8238 h 5156887"/>
              <a:gd name="connsiteX0" fmla="*/ 0 w 1735404"/>
              <a:gd name="connsiteY0" fmla="*/ 8238 h 5156887"/>
              <a:gd name="connsiteX1" fmla="*/ 3399 w 1735404"/>
              <a:gd name="connsiteY1" fmla="*/ 5148649 h 5156887"/>
              <a:gd name="connsiteX2" fmla="*/ 1478679 w 1735404"/>
              <a:gd name="connsiteY2" fmla="*/ 5156887 h 5156887"/>
              <a:gd name="connsiteX3" fmla="*/ 1735404 w 1735404"/>
              <a:gd name="connsiteY3" fmla="*/ 2521293 h 5156887"/>
              <a:gd name="connsiteX4" fmla="*/ 1477972 w 1735404"/>
              <a:gd name="connsiteY4" fmla="*/ 0 h 5156887"/>
              <a:gd name="connsiteX5" fmla="*/ 0 w 1735404"/>
              <a:gd name="connsiteY5" fmla="*/ 8238 h 515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5404" h="5156887">
                <a:moveTo>
                  <a:pt x="0" y="8238"/>
                </a:moveTo>
                <a:lnTo>
                  <a:pt x="3399" y="5148649"/>
                </a:lnTo>
                <a:lnTo>
                  <a:pt x="1478679" y="5156887"/>
                </a:lnTo>
                <a:lnTo>
                  <a:pt x="1735404" y="2521293"/>
                </a:lnTo>
                <a:lnTo>
                  <a:pt x="1477972" y="0"/>
                </a:lnTo>
                <a:lnTo>
                  <a:pt x="0" y="8238"/>
                </a:lnTo>
                <a:close/>
              </a:path>
            </a:pathLst>
          </a:custGeom>
          <a:blipFill dpi="0" rotWithShape="0">
            <a:blip r:embed="rId4"/>
            <a:srcRect/>
            <a:stretch>
              <a:fillRect l="-69669" t="170" r="-137858" b="-170"/>
            </a:stretch>
          </a:blipFill>
          <a:ln>
            <a:noFill/>
          </a:ln>
          <a:effectLst>
            <a:outerShdw dist="101600" dir="10800000" algn="r" rotWithShape="0">
              <a:schemeClr val="bg1">
                <a:alpha val="4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spTree>
    <p:extLst>
      <p:ext uri="{BB962C8B-B14F-4D97-AF65-F5344CB8AC3E}">
        <p14:creationId xmlns:p14="http://schemas.microsoft.com/office/powerpoint/2010/main" val="4215972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7B8F23F-E279-8F4B-B0DC-1C20ABC87CDE}"/>
              </a:ext>
            </a:extLst>
          </p:cNvPr>
          <p:cNvSpPr txBox="1">
            <a:spLocks/>
          </p:cNvSpPr>
          <p:nvPr/>
        </p:nvSpPr>
        <p:spPr>
          <a:xfrm>
            <a:off x="4296270" y="984623"/>
            <a:ext cx="4638067" cy="483460"/>
          </a:xfrm>
          <a:prstGeom prst="rect">
            <a:avLst/>
          </a:prstGeom>
        </p:spPr>
        <p:txBody>
          <a:bodyPr anchor="t" anchorCtr="0"/>
          <a:lstStyle>
            <a:lvl1pPr algn="l" defTabSz="685800" rtl="0" eaLnBrk="1" latinLnBrk="0" hangingPunct="1">
              <a:lnSpc>
                <a:spcPts val="3200"/>
              </a:lnSpc>
              <a:spcBef>
                <a:spcPct val="0"/>
              </a:spcBef>
              <a:buNone/>
              <a:defRPr sz="3000" b="0" i="0" kern="1200" spc="-38" baseline="0">
                <a:solidFill>
                  <a:schemeClr val="bg1"/>
                </a:solidFill>
                <a:effectLst>
                  <a:outerShdw blurRad="50800" dist="38100" dir="2700000" algn="tl" rotWithShape="0">
                    <a:prstClr val="black">
                      <a:alpha val="40000"/>
                    </a:prstClr>
                  </a:outerShdw>
                </a:effectLst>
                <a:latin typeface="Franklin Gothic Medium" charset="0"/>
                <a:ea typeface="Franklin Gothic Medium" charset="0"/>
                <a:cs typeface="Franklin Gothic Medium" charset="0"/>
              </a:defRPr>
            </a:lvl1pPr>
          </a:lstStyle>
          <a:p>
            <a:r>
              <a:rPr lang="en-US" spc="-50" dirty="0">
                <a:effectLst/>
              </a:rPr>
              <a:t>Anterior Approach</a:t>
            </a:r>
          </a:p>
        </p:txBody>
      </p:sp>
      <p:sp>
        <p:nvSpPr>
          <p:cNvPr id="14" name="Content Placeholder 2">
            <a:extLst>
              <a:ext uri="{FF2B5EF4-FFF2-40B4-BE49-F238E27FC236}">
                <a16:creationId xmlns:a16="http://schemas.microsoft.com/office/drawing/2014/main" id="{6E524D6A-8487-E54D-B390-C95684341B23}"/>
              </a:ext>
            </a:extLst>
          </p:cNvPr>
          <p:cNvSpPr txBox="1">
            <a:spLocks/>
          </p:cNvSpPr>
          <p:nvPr/>
        </p:nvSpPr>
        <p:spPr>
          <a:xfrm>
            <a:off x="4267200" y="1594223"/>
            <a:ext cx="4191000" cy="2501527"/>
          </a:xfrm>
          <a:prstGeom prst="rect">
            <a:avLst/>
          </a:prstGeom>
          <a:effectLst/>
        </p:spPr>
        <p:txBody>
          <a:bodyPr anchor="t"/>
          <a:lstStyle>
            <a:defPPr>
              <a:defRPr lang="en-US"/>
            </a:defPPr>
            <a:lvl1pPr indent="0" defTabSz="685800">
              <a:lnSpc>
                <a:spcPts val="2200"/>
              </a:lnSpc>
              <a:spcBef>
                <a:spcPts val="0"/>
              </a:spcBef>
              <a:spcAft>
                <a:spcPts val="1800"/>
              </a:spcAft>
              <a:buClr>
                <a:srgbClr val="0086F0"/>
              </a:buClr>
              <a:buSzPct val="115000"/>
              <a:buFontTx/>
              <a:buNone/>
              <a:defRPr b="0" i="0" spc="-75" baseline="0">
                <a:solidFill>
                  <a:srgbClr val="E7E7E7"/>
                </a:solidFill>
                <a:effectLst>
                  <a:outerShdw blurRad="50800" dist="38100" dir="2700000" algn="tl" rotWithShape="0">
                    <a:prstClr val="black">
                      <a:alpha val="15000"/>
                    </a:prstClr>
                  </a:outerShdw>
                </a:effectLst>
                <a:latin typeface="Franklin Gothic Book" charset="0"/>
                <a:ea typeface="Franklin Gothic Book" charset="0"/>
                <a:cs typeface="Franklin Gothic Book" charset="0"/>
              </a:defRPr>
            </a:lvl1pPr>
            <a:lvl2pPr marL="557213" indent="-214313" defTabSz="685800">
              <a:lnSpc>
                <a:spcPts val="2250"/>
              </a:lnSpc>
              <a:spcBef>
                <a:spcPts val="0"/>
              </a:spcBef>
              <a:spcAft>
                <a:spcPts val="300"/>
              </a:spcAft>
              <a:buSzPct val="110000"/>
              <a:buFont typeface="Arial" charset="0"/>
              <a:buChar char="•"/>
              <a:defRPr sz="2100" b="0" i="0" spc="-75" baseline="0">
                <a:solidFill>
                  <a:schemeClr val="bg1"/>
                </a:solidFill>
                <a:latin typeface="Franklin Gothic Book" charset="0"/>
                <a:ea typeface="Franklin Gothic Book" charset="0"/>
                <a:cs typeface="Franklin Gothic Book" charset="0"/>
              </a:defRPr>
            </a:lvl2pPr>
            <a:lvl3pPr marL="857250" indent="-171450" defTabSz="685800">
              <a:lnSpc>
                <a:spcPts val="2250"/>
              </a:lnSpc>
              <a:spcBef>
                <a:spcPts val="0"/>
              </a:spcBef>
              <a:spcAft>
                <a:spcPts val="300"/>
              </a:spcAft>
              <a:buSzPct val="75000"/>
              <a:buFont typeface=".LucidaGrandeUI" charset="0"/>
              <a:buChar char="○"/>
              <a:defRPr b="0" i="0" spc="-75" baseline="0">
                <a:solidFill>
                  <a:schemeClr val="bg1"/>
                </a:solidFill>
                <a:latin typeface="Franklin Gothic Book" charset="0"/>
                <a:ea typeface="Franklin Gothic Book" charset="0"/>
                <a:cs typeface="Franklin Gothic Book" charset="0"/>
              </a:defRPr>
            </a:lvl3pPr>
            <a:lvl4pPr marL="1200150" indent="-171450" defTabSz="685800">
              <a:lnSpc>
                <a:spcPts val="2250"/>
              </a:lnSpc>
              <a:spcBef>
                <a:spcPts val="0"/>
              </a:spcBef>
              <a:spcAft>
                <a:spcPts val="300"/>
              </a:spcAft>
              <a:buClr>
                <a:schemeClr val="tx1">
                  <a:lumMod val="50000"/>
                  <a:lumOff val="50000"/>
                </a:schemeClr>
              </a:buClr>
              <a:buFont typeface="Arial" charset="0"/>
              <a:buChar char="•"/>
              <a:defRPr sz="1500" b="0" i="0" spc="-75" baseline="0">
                <a:solidFill>
                  <a:schemeClr val="bg1"/>
                </a:solidFill>
                <a:latin typeface="Franklin Gothic Book" charset="0"/>
                <a:ea typeface="Franklin Gothic Book" charset="0"/>
                <a:cs typeface="Franklin Gothic Book" charset="0"/>
              </a:defRPr>
            </a:lvl4pPr>
            <a:lvl5pPr marL="1543050" indent="-171450" defTabSz="685800">
              <a:lnSpc>
                <a:spcPts val="2250"/>
              </a:lnSpc>
              <a:spcBef>
                <a:spcPts val="0"/>
              </a:spcBef>
              <a:spcAft>
                <a:spcPts val="300"/>
              </a:spcAft>
              <a:buFont typeface="Arial" panose="020B0604020202020204" pitchFamily="34" charset="0"/>
              <a:buChar char="»"/>
              <a:defRPr sz="1500" b="0" i="0" spc="-75" baseline="0">
                <a:solidFill>
                  <a:schemeClr val="bg1"/>
                </a:solidFill>
                <a:latin typeface="Franklin Gothic Book" charset="0"/>
                <a:ea typeface="Franklin Gothic Book" charset="0"/>
                <a:cs typeface="Franklin Gothic Book" charset="0"/>
              </a:defRPr>
            </a:lvl5pPr>
            <a:lvl6pPr marL="1885950" indent="-171450" defTabSz="685800">
              <a:spcBef>
                <a:spcPct val="20000"/>
              </a:spcBef>
              <a:buFont typeface="Arial" panose="020B0604020202020204" pitchFamily="34" charset="0"/>
              <a:buChar char="•"/>
              <a:defRPr sz="1500"/>
            </a:lvl6pPr>
            <a:lvl7pPr marL="2228850" indent="-171450" defTabSz="685800">
              <a:spcBef>
                <a:spcPct val="20000"/>
              </a:spcBef>
              <a:buFont typeface="Arial" panose="020B0604020202020204" pitchFamily="34" charset="0"/>
              <a:buChar char="•"/>
              <a:defRPr sz="1500"/>
            </a:lvl7pPr>
            <a:lvl8pPr marL="2571750" indent="-171450" defTabSz="685800">
              <a:spcBef>
                <a:spcPct val="20000"/>
              </a:spcBef>
              <a:buFont typeface="Arial" panose="020B0604020202020204" pitchFamily="34" charset="0"/>
              <a:buChar char="•"/>
              <a:defRPr sz="1500"/>
            </a:lvl8pPr>
            <a:lvl9pPr marL="2914650" indent="-171450" defTabSz="685800">
              <a:spcBef>
                <a:spcPct val="20000"/>
              </a:spcBef>
              <a:buFont typeface="Arial" panose="020B0604020202020204" pitchFamily="34" charset="0"/>
              <a:buChar char="•"/>
              <a:defRPr sz="1500"/>
            </a:lvl9pPr>
          </a:lstStyle>
          <a:p>
            <a:pPr>
              <a:lnSpc>
                <a:spcPts val="2000"/>
              </a:lnSpc>
              <a:spcAft>
                <a:spcPts val="300"/>
              </a:spcAft>
            </a:pPr>
            <a:r>
              <a:rPr lang="en-US" dirty="0">
                <a:solidFill>
                  <a:schemeClr val="bg1"/>
                </a:solidFill>
              </a:rPr>
              <a:t>During cervical spinal surgery, the diseased spinal disc is removed.</a:t>
            </a:r>
          </a:p>
          <a:p>
            <a:pPr>
              <a:lnSpc>
                <a:spcPts val="2000"/>
              </a:lnSpc>
              <a:spcAft>
                <a:spcPts val="300"/>
              </a:spcAft>
            </a:pPr>
            <a:endParaRPr lang="en-US" baseline="30000" dirty="0">
              <a:solidFill>
                <a:schemeClr val="bg1"/>
              </a:solidFill>
            </a:endParaRPr>
          </a:p>
          <a:p>
            <a:pPr>
              <a:lnSpc>
                <a:spcPts val="2000"/>
              </a:lnSpc>
              <a:spcAft>
                <a:spcPts val="300"/>
              </a:spcAft>
            </a:pPr>
            <a:r>
              <a:rPr lang="en-US" b="1" dirty="0">
                <a:solidFill>
                  <a:schemeClr val="bg1"/>
                </a:solidFill>
                <a:latin typeface="Franklin Gothic Demi" panose="020B0603020102020204" pitchFamily="34" charset="0"/>
              </a:rPr>
              <a:t>Advantages to Using an Anterior Approach: </a:t>
            </a:r>
          </a:p>
          <a:p>
            <a:pPr marL="285750" indent="-285750">
              <a:lnSpc>
                <a:spcPts val="2000"/>
              </a:lnSpc>
              <a:spcAft>
                <a:spcPts val="300"/>
              </a:spcAft>
              <a:buClr>
                <a:srgbClr val="323399"/>
              </a:buClr>
              <a:buFont typeface="Arial" panose="020B0604020202020204" pitchFamily="34" charset="0"/>
              <a:buChar char="•"/>
            </a:pPr>
            <a:r>
              <a:rPr lang="en-US" dirty="0">
                <a:solidFill>
                  <a:schemeClr val="bg1"/>
                </a:solidFill>
              </a:rPr>
              <a:t>Muscle sparing with access for thorough removal of pain generator</a:t>
            </a:r>
          </a:p>
          <a:p>
            <a:pPr marL="285750" indent="-285750">
              <a:lnSpc>
                <a:spcPts val="2000"/>
              </a:lnSpc>
              <a:spcAft>
                <a:spcPts val="300"/>
              </a:spcAft>
              <a:buClr>
                <a:srgbClr val="323399"/>
              </a:buClr>
              <a:buFont typeface="Arial" panose="020B0604020202020204" pitchFamily="34" charset="0"/>
              <a:buChar char="•"/>
            </a:pPr>
            <a:r>
              <a:rPr lang="en-US" dirty="0">
                <a:solidFill>
                  <a:schemeClr val="bg1"/>
                </a:solidFill>
              </a:rPr>
              <a:t>Easier access to disc space for better discectomy</a:t>
            </a:r>
          </a:p>
          <a:p>
            <a:pPr marL="285750" indent="-285750">
              <a:lnSpc>
                <a:spcPts val="2000"/>
              </a:lnSpc>
              <a:spcAft>
                <a:spcPts val="300"/>
              </a:spcAft>
              <a:buClr>
                <a:srgbClr val="323399"/>
              </a:buClr>
              <a:buFont typeface="Arial" panose="020B0604020202020204" pitchFamily="34" charset="0"/>
              <a:buChar char="•"/>
            </a:pPr>
            <a:r>
              <a:rPr lang="en-US" dirty="0">
                <a:solidFill>
                  <a:schemeClr val="bg1"/>
                </a:solidFill>
              </a:rPr>
              <a:t>Less blood loss and shorter recovery time</a:t>
            </a:r>
            <a:r>
              <a:rPr lang="en-US" baseline="30000" dirty="0">
                <a:solidFill>
                  <a:schemeClr val="bg1"/>
                </a:solidFill>
              </a:rPr>
              <a:t>4</a:t>
            </a:r>
          </a:p>
          <a:p>
            <a:pPr marL="285750" indent="-285750">
              <a:lnSpc>
                <a:spcPts val="2000"/>
              </a:lnSpc>
              <a:spcAft>
                <a:spcPts val="300"/>
              </a:spcAft>
              <a:buClr>
                <a:srgbClr val="323399"/>
              </a:buClr>
              <a:buFont typeface="Arial" panose="020B0604020202020204" pitchFamily="34" charset="0"/>
              <a:buChar char="•"/>
            </a:pPr>
            <a:endParaRPr lang="en-US" dirty="0">
              <a:solidFill>
                <a:schemeClr val="bg1"/>
              </a:solidFill>
            </a:endParaRPr>
          </a:p>
          <a:p>
            <a:pPr marL="285750" indent="-285750">
              <a:lnSpc>
                <a:spcPts val="2000"/>
              </a:lnSpc>
              <a:spcAft>
                <a:spcPts val="300"/>
              </a:spcAft>
              <a:buClr>
                <a:srgbClr val="323399"/>
              </a:buClr>
              <a:buFont typeface="Arial" panose="020B0604020202020204" pitchFamily="34" charset="0"/>
              <a:buChar char="•"/>
            </a:pPr>
            <a:endParaRPr lang="en-US" dirty="0">
              <a:solidFill>
                <a:schemeClr val="bg1"/>
              </a:solidFill>
            </a:endParaRPr>
          </a:p>
        </p:txBody>
      </p:sp>
      <p:pic>
        <p:nvPicPr>
          <p:cNvPr id="17" name="Picture 2" descr="Anterior cervical discectomy (ACDF) surgery: All you need to know">
            <a:extLst>
              <a:ext uri="{FF2B5EF4-FFF2-40B4-BE49-F238E27FC236}">
                <a16:creationId xmlns:a16="http://schemas.microsoft.com/office/drawing/2014/main" id="{0CBDADDB-FEED-DD4F-B63C-71BA4B340D2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344" t="-5720" r="-877" b="-93"/>
          <a:stretch/>
        </p:blipFill>
        <p:spPr bwMode="auto">
          <a:xfrm>
            <a:off x="304800" y="742950"/>
            <a:ext cx="3657600" cy="3657600"/>
          </a:xfrm>
          <a:prstGeom prst="ellipse">
            <a:avLst/>
          </a:prstGeom>
          <a:solidFill>
            <a:schemeClr val="bg1"/>
          </a:solidFill>
          <a:ln w="31750">
            <a:solidFill>
              <a:schemeClr val="bg1">
                <a:alpha val="50000"/>
              </a:schemeClr>
            </a:solidFill>
          </a:ln>
        </p:spPr>
      </p:pic>
      <p:sp>
        <p:nvSpPr>
          <p:cNvPr id="5" name="Rectangle 4">
            <a:extLst>
              <a:ext uri="{FF2B5EF4-FFF2-40B4-BE49-F238E27FC236}">
                <a16:creationId xmlns:a16="http://schemas.microsoft.com/office/drawing/2014/main" id="{49FD57FA-DE44-49D8-A7B1-7172F2319B51}"/>
              </a:ext>
            </a:extLst>
          </p:cNvPr>
          <p:cNvSpPr/>
          <p:nvPr/>
        </p:nvSpPr>
        <p:spPr>
          <a:xfrm>
            <a:off x="4572000" y="4552950"/>
            <a:ext cx="2157257" cy="246221"/>
          </a:xfrm>
          <a:prstGeom prst="rect">
            <a:avLst/>
          </a:prstGeom>
        </p:spPr>
        <p:txBody>
          <a:bodyPr wrap="none">
            <a:spAutoFit/>
          </a:bodyPr>
          <a:lstStyle/>
          <a:p>
            <a:pPr algn="ctr"/>
            <a:r>
              <a:rPr lang="en-US" sz="1000" i="1" spc="-40" baseline="30000" dirty="0">
                <a:solidFill>
                  <a:schemeClr val="bg1"/>
                </a:solidFill>
                <a:latin typeface="Franklin Gothic Medium Cond" charset="0"/>
                <a:ea typeface="Franklin Gothic Medium Cond" charset="0"/>
                <a:cs typeface="Franklin Gothic Medium Cond" charset="0"/>
              </a:rPr>
              <a:t>4 </a:t>
            </a:r>
            <a:r>
              <a:rPr lang="en-US" sz="1000" i="1" spc="-40" dirty="0">
                <a:solidFill>
                  <a:schemeClr val="bg1"/>
                </a:solidFill>
                <a:latin typeface="Franklin Gothic Medium Cond" charset="0"/>
                <a:ea typeface="Franklin Gothic Medium Cond" charset="0"/>
                <a:cs typeface="Franklin Gothic Medium Cond" charset="0"/>
              </a:rPr>
              <a:t>Yuk FJ, et al. </a:t>
            </a:r>
            <a:r>
              <a:rPr lang="en-US" sz="1000" i="1" spc="-40" dirty="0" err="1">
                <a:solidFill>
                  <a:schemeClr val="bg1"/>
                </a:solidFill>
                <a:latin typeface="Franklin Gothic Medium Cond" charset="0"/>
                <a:ea typeface="Franklin Gothic Medium Cond" charset="0"/>
                <a:cs typeface="Franklin Gothic Medium Cond" charset="0"/>
              </a:rPr>
              <a:t>Cureus</a:t>
            </a:r>
            <a:r>
              <a:rPr lang="en-US" sz="1000" i="1" spc="-40" dirty="0">
                <a:solidFill>
                  <a:schemeClr val="bg1"/>
                </a:solidFill>
                <a:latin typeface="Franklin Gothic Medium Cond" charset="0"/>
                <a:ea typeface="Franklin Gothic Medium Cond" charset="0"/>
                <a:cs typeface="Franklin Gothic Medium Cond" charset="0"/>
              </a:rPr>
              <a:t>. 2017 Jul 10;9(7):e1452.</a:t>
            </a:r>
          </a:p>
        </p:txBody>
      </p:sp>
    </p:spTree>
    <p:extLst>
      <p:ext uri="{BB962C8B-B14F-4D97-AF65-F5344CB8AC3E}">
        <p14:creationId xmlns:p14="http://schemas.microsoft.com/office/powerpoint/2010/main" val="259679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7B8F23F-E279-8F4B-B0DC-1C20ABC87CDE}"/>
              </a:ext>
            </a:extLst>
          </p:cNvPr>
          <p:cNvSpPr txBox="1">
            <a:spLocks/>
          </p:cNvSpPr>
          <p:nvPr/>
        </p:nvSpPr>
        <p:spPr>
          <a:xfrm>
            <a:off x="381000" y="984623"/>
            <a:ext cx="5493223" cy="483460"/>
          </a:xfrm>
          <a:prstGeom prst="rect">
            <a:avLst/>
          </a:prstGeom>
        </p:spPr>
        <p:txBody>
          <a:bodyPr anchor="t" anchorCtr="0"/>
          <a:lstStyle>
            <a:lvl1pPr algn="l" defTabSz="685800" rtl="0" eaLnBrk="1" latinLnBrk="0" hangingPunct="1">
              <a:lnSpc>
                <a:spcPts val="3200"/>
              </a:lnSpc>
              <a:spcBef>
                <a:spcPct val="0"/>
              </a:spcBef>
              <a:buNone/>
              <a:defRPr sz="3000" b="0" i="0" kern="1200" spc="-38" baseline="0">
                <a:solidFill>
                  <a:schemeClr val="bg1"/>
                </a:solidFill>
                <a:effectLst>
                  <a:outerShdw blurRad="50800" dist="38100" dir="2700000" algn="tl" rotWithShape="0">
                    <a:prstClr val="black">
                      <a:alpha val="40000"/>
                    </a:prstClr>
                  </a:outerShdw>
                </a:effectLst>
                <a:latin typeface="Franklin Gothic Medium" charset="0"/>
                <a:ea typeface="Franklin Gothic Medium" charset="0"/>
                <a:cs typeface="Franklin Gothic Medium" charset="0"/>
              </a:defRPr>
            </a:lvl1pPr>
          </a:lstStyle>
          <a:p>
            <a:r>
              <a:rPr lang="en-US" spc="-50" dirty="0">
                <a:effectLst/>
              </a:rPr>
              <a:t>Posterior Approach</a:t>
            </a:r>
          </a:p>
        </p:txBody>
      </p:sp>
      <p:sp>
        <p:nvSpPr>
          <p:cNvPr id="14" name="Content Placeholder 2">
            <a:extLst>
              <a:ext uri="{FF2B5EF4-FFF2-40B4-BE49-F238E27FC236}">
                <a16:creationId xmlns:a16="http://schemas.microsoft.com/office/drawing/2014/main" id="{6E524D6A-8487-E54D-B390-C95684341B23}"/>
              </a:ext>
            </a:extLst>
          </p:cNvPr>
          <p:cNvSpPr txBox="1">
            <a:spLocks/>
          </p:cNvSpPr>
          <p:nvPr/>
        </p:nvSpPr>
        <p:spPr>
          <a:xfrm>
            <a:off x="394665" y="1594223"/>
            <a:ext cx="5091735" cy="2501527"/>
          </a:xfrm>
          <a:prstGeom prst="rect">
            <a:avLst/>
          </a:prstGeom>
          <a:effectLst/>
        </p:spPr>
        <p:txBody>
          <a:bodyPr anchor="t"/>
          <a:lstStyle>
            <a:defPPr>
              <a:defRPr lang="en-US"/>
            </a:defPPr>
            <a:lvl1pPr indent="0" defTabSz="685800">
              <a:lnSpc>
                <a:spcPts val="2200"/>
              </a:lnSpc>
              <a:spcBef>
                <a:spcPts val="0"/>
              </a:spcBef>
              <a:spcAft>
                <a:spcPts val="1800"/>
              </a:spcAft>
              <a:buClr>
                <a:srgbClr val="0086F0"/>
              </a:buClr>
              <a:buSzPct val="115000"/>
              <a:buFontTx/>
              <a:buNone/>
              <a:defRPr b="0" i="0" spc="-75" baseline="0">
                <a:solidFill>
                  <a:srgbClr val="E7E7E7"/>
                </a:solidFill>
                <a:effectLst>
                  <a:outerShdw blurRad="50800" dist="38100" dir="2700000" algn="tl" rotWithShape="0">
                    <a:prstClr val="black">
                      <a:alpha val="15000"/>
                    </a:prstClr>
                  </a:outerShdw>
                </a:effectLst>
                <a:latin typeface="Franklin Gothic Book" charset="0"/>
                <a:ea typeface="Franklin Gothic Book" charset="0"/>
                <a:cs typeface="Franklin Gothic Book" charset="0"/>
              </a:defRPr>
            </a:lvl1pPr>
            <a:lvl2pPr marL="557213" indent="-214313" defTabSz="685800">
              <a:lnSpc>
                <a:spcPts val="2250"/>
              </a:lnSpc>
              <a:spcBef>
                <a:spcPts val="0"/>
              </a:spcBef>
              <a:spcAft>
                <a:spcPts val="300"/>
              </a:spcAft>
              <a:buSzPct val="110000"/>
              <a:buFont typeface="Arial" charset="0"/>
              <a:buChar char="•"/>
              <a:defRPr sz="2100" b="0" i="0" spc="-75" baseline="0">
                <a:solidFill>
                  <a:schemeClr val="bg1"/>
                </a:solidFill>
                <a:latin typeface="Franklin Gothic Book" charset="0"/>
                <a:ea typeface="Franklin Gothic Book" charset="0"/>
                <a:cs typeface="Franklin Gothic Book" charset="0"/>
              </a:defRPr>
            </a:lvl2pPr>
            <a:lvl3pPr marL="857250" indent="-171450" defTabSz="685800">
              <a:lnSpc>
                <a:spcPts val="2250"/>
              </a:lnSpc>
              <a:spcBef>
                <a:spcPts val="0"/>
              </a:spcBef>
              <a:spcAft>
                <a:spcPts val="300"/>
              </a:spcAft>
              <a:buSzPct val="75000"/>
              <a:buFont typeface=".LucidaGrandeUI" charset="0"/>
              <a:buChar char="○"/>
              <a:defRPr b="0" i="0" spc="-75" baseline="0">
                <a:solidFill>
                  <a:schemeClr val="bg1"/>
                </a:solidFill>
                <a:latin typeface="Franklin Gothic Book" charset="0"/>
                <a:ea typeface="Franklin Gothic Book" charset="0"/>
                <a:cs typeface="Franklin Gothic Book" charset="0"/>
              </a:defRPr>
            </a:lvl3pPr>
            <a:lvl4pPr marL="1200150" indent="-171450" defTabSz="685800">
              <a:lnSpc>
                <a:spcPts val="2250"/>
              </a:lnSpc>
              <a:spcBef>
                <a:spcPts val="0"/>
              </a:spcBef>
              <a:spcAft>
                <a:spcPts val="300"/>
              </a:spcAft>
              <a:buClr>
                <a:schemeClr val="tx1">
                  <a:lumMod val="50000"/>
                  <a:lumOff val="50000"/>
                </a:schemeClr>
              </a:buClr>
              <a:buFont typeface="Arial" charset="0"/>
              <a:buChar char="•"/>
              <a:defRPr sz="1500" b="0" i="0" spc="-75" baseline="0">
                <a:solidFill>
                  <a:schemeClr val="bg1"/>
                </a:solidFill>
                <a:latin typeface="Franklin Gothic Book" charset="0"/>
                <a:ea typeface="Franklin Gothic Book" charset="0"/>
                <a:cs typeface="Franklin Gothic Book" charset="0"/>
              </a:defRPr>
            </a:lvl4pPr>
            <a:lvl5pPr marL="1543050" indent="-171450" defTabSz="685800">
              <a:lnSpc>
                <a:spcPts val="2250"/>
              </a:lnSpc>
              <a:spcBef>
                <a:spcPts val="0"/>
              </a:spcBef>
              <a:spcAft>
                <a:spcPts val="300"/>
              </a:spcAft>
              <a:buFont typeface="Arial" panose="020B0604020202020204" pitchFamily="34" charset="0"/>
              <a:buChar char="»"/>
              <a:defRPr sz="1500" b="0" i="0" spc="-75" baseline="0">
                <a:solidFill>
                  <a:schemeClr val="bg1"/>
                </a:solidFill>
                <a:latin typeface="Franklin Gothic Book" charset="0"/>
                <a:ea typeface="Franklin Gothic Book" charset="0"/>
                <a:cs typeface="Franklin Gothic Book" charset="0"/>
              </a:defRPr>
            </a:lvl5pPr>
            <a:lvl6pPr marL="1885950" indent="-171450" defTabSz="685800">
              <a:spcBef>
                <a:spcPct val="20000"/>
              </a:spcBef>
              <a:buFont typeface="Arial" panose="020B0604020202020204" pitchFamily="34" charset="0"/>
              <a:buChar char="•"/>
              <a:defRPr sz="1500"/>
            </a:lvl6pPr>
            <a:lvl7pPr marL="2228850" indent="-171450" defTabSz="685800">
              <a:spcBef>
                <a:spcPct val="20000"/>
              </a:spcBef>
              <a:buFont typeface="Arial" panose="020B0604020202020204" pitchFamily="34" charset="0"/>
              <a:buChar char="•"/>
              <a:defRPr sz="1500"/>
            </a:lvl7pPr>
            <a:lvl8pPr marL="2571750" indent="-171450" defTabSz="685800">
              <a:spcBef>
                <a:spcPct val="20000"/>
              </a:spcBef>
              <a:buFont typeface="Arial" panose="020B0604020202020204" pitchFamily="34" charset="0"/>
              <a:buChar char="•"/>
              <a:defRPr sz="1500"/>
            </a:lvl8pPr>
            <a:lvl9pPr marL="2914650" indent="-171450" defTabSz="685800">
              <a:spcBef>
                <a:spcPct val="20000"/>
              </a:spcBef>
              <a:buFont typeface="Arial" panose="020B0604020202020204" pitchFamily="34" charset="0"/>
              <a:buChar char="•"/>
              <a:defRPr sz="1500"/>
            </a:lvl9pPr>
          </a:lstStyle>
          <a:p>
            <a:pPr>
              <a:lnSpc>
                <a:spcPts val="2000"/>
              </a:lnSpc>
              <a:spcAft>
                <a:spcPts val="300"/>
              </a:spcAft>
            </a:pPr>
            <a:r>
              <a:rPr lang="en-US" dirty="0">
                <a:solidFill>
                  <a:schemeClr val="bg1"/>
                </a:solidFill>
              </a:rPr>
              <a:t>In the posterior fusion, the bone graft is placed on the backside of the vertebrae.</a:t>
            </a:r>
          </a:p>
          <a:p>
            <a:pPr>
              <a:lnSpc>
                <a:spcPts val="2000"/>
              </a:lnSpc>
              <a:spcAft>
                <a:spcPts val="300"/>
              </a:spcAft>
            </a:pPr>
            <a:endParaRPr lang="en-US" baseline="30000" dirty="0">
              <a:solidFill>
                <a:schemeClr val="bg1"/>
              </a:solidFill>
            </a:endParaRPr>
          </a:p>
          <a:p>
            <a:pPr>
              <a:lnSpc>
                <a:spcPts val="2000"/>
              </a:lnSpc>
              <a:spcAft>
                <a:spcPts val="300"/>
              </a:spcAft>
            </a:pPr>
            <a:r>
              <a:rPr lang="en-US" b="1" dirty="0">
                <a:solidFill>
                  <a:schemeClr val="bg1"/>
                </a:solidFill>
                <a:latin typeface="Franklin Gothic Demi" panose="020B0603020102020204" pitchFamily="34" charset="0"/>
              </a:rPr>
              <a:t>Advantages to Using a Posterior Approach: </a:t>
            </a:r>
          </a:p>
          <a:p>
            <a:pPr marL="285750" indent="-285750">
              <a:lnSpc>
                <a:spcPts val="2000"/>
              </a:lnSpc>
              <a:spcAft>
                <a:spcPts val="300"/>
              </a:spcAft>
              <a:buClr>
                <a:srgbClr val="FF6666"/>
              </a:buClr>
              <a:buFont typeface="Arial" panose="020B0604020202020204" pitchFamily="34" charset="0"/>
              <a:buChar char="•"/>
            </a:pPr>
            <a:r>
              <a:rPr lang="en-US" dirty="0">
                <a:solidFill>
                  <a:schemeClr val="bg1"/>
                </a:solidFill>
              </a:rPr>
              <a:t>Potential for additional stability</a:t>
            </a:r>
          </a:p>
          <a:p>
            <a:pPr marL="285750" indent="-285750">
              <a:lnSpc>
                <a:spcPts val="2000"/>
              </a:lnSpc>
              <a:spcAft>
                <a:spcPts val="300"/>
              </a:spcAft>
              <a:buClr>
                <a:srgbClr val="FF6666"/>
              </a:buClr>
              <a:buFont typeface="Arial" panose="020B0604020202020204" pitchFamily="34" charset="0"/>
              <a:buChar char="•"/>
            </a:pPr>
            <a:r>
              <a:rPr lang="en-US" dirty="0">
                <a:solidFill>
                  <a:schemeClr val="bg1"/>
                </a:solidFill>
              </a:rPr>
              <a:t>Ability to correct cervical spine deformity </a:t>
            </a:r>
          </a:p>
          <a:p>
            <a:pPr marL="285750" indent="-285750">
              <a:lnSpc>
                <a:spcPts val="2000"/>
              </a:lnSpc>
              <a:spcAft>
                <a:spcPts val="300"/>
              </a:spcAft>
              <a:buClr>
                <a:srgbClr val="FF6666"/>
              </a:buClr>
              <a:buFont typeface="Arial" panose="020B0604020202020204" pitchFamily="34" charset="0"/>
              <a:buChar char="•"/>
            </a:pPr>
            <a:r>
              <a:rPr lang="en-US" dirty="0">
                <a:solidFill>
                  <a:schemeClr val="bg1"/>
                </a:solidFill>
              </a:rPr>
              <a:t>Used for fractures and dislocations of cervical spine</a:t>
            </a:r>
          </a:p>
          <a:p>
            <a:pPr marL="285750" indent="-285750">
              <a:lnSpc>
                <a:spcPts val="2000"/>
              </a:lnSpc>
              <a:spcAft>
                <a:spcPts val="300"/>
              </a:spcAft>
              <a:buClr>
                <a:srgbClr val="323399"/>
              </a:buClr>
              <a:buFont typeface="Arial" panose="020B0604020202020204" pitchFamily="34" charset="0"/>
              <a:buChar char="•"/>
            </a:pPr>
            <a:endParaRPr lang="en-US" dirty="0">
              <a:solidFill>
                <a:schemeClr val="bg1"/>
              </a:solidFill>
            </a:endParaRPr>
          </a:p>
          <a:p>
            <a:pPr marL="285750" indent="-285750">
              <a:lnSpc>
                <a:spcPts val="2000"/>
              </a:lnSpc>
              <a:spcAft>
                <a:spcPts val="300"/>
              </a:spcAft>
              <a:buClr>
                <a:srgbClr val="323399"/>
              </a:buClr>
              <a:buFont typeface="Arial" panose="020B0604020202020204" pitchFamily="34" charset="0"/>
              <a:buChar char="•"/>
            </a:pPr>
            <a:endParaRPr lang="en-US" dirty="0">
              <a:solidFill>
                <a:schemeClr val="bg1"/>
              </a:solidFill>
            </a:endParaRPr>
          </a:p>
          <a:p>
            <a:pPr marL="285750" indent="-285750">
              <a:lnSpc>
                <a:spcPts val="2000"/>
              </a:lnSpc>
              <a:spcAft>
                <a:spcPts val="300"/>
              </a:spcAft>
              <a:buClr>
                <a:srgbClr val="323399"/>
              </a:buClr>
              <a:buFont typeface="Arial" panose="020B0604020202020204" pitchFamily="34" charset="0"/>
              <a:buChar char="•"/>
            </a:pPr>
            <a:endParaRPr lang="en-US" dirty="0">
              <a:solidFill>
                <a:schemeClr val="bg1"/>
              </a:solidFill>
            </a:endParaRPr>
          </a:p>
        </p:txBody>
      </p:sp>
      <p:pic>
        <p:nvPicPr>
          <p:cNvPr id="15" name="Picture 2" descr="Posterior Cervical Fusion Procedure | Globus Medical">
            <a:extLst>
              <a:ext uri="{FF2B5EF4-FFF2-40B4-BE49-F238E27FC236}">
                <a16:creationId xmlns:a16="http://schemas.microsoft.com/office/drawing/2014/main" id="{DBFA540A-18F0-FA46-BB38-64578515496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899"/>
          <a:stretch/>
        </p:blipFill>
        <p:spPr bwMode="auto">
          <a:xfrm>
            <a:off x="5797248" y="209550"/>
            <a:ext cx="2286000" cy="2286000"/>
          </a:xfrm>
          <a:prstGeom prst="ellipse">
            <a:avLst/>
          </a:prstGeom>
          <a:noFill/>
          <a:ln w="31750">
            <a:solidFill>
              <a:schemeClr val="bg1">
                <a:alpha val="50000"/>
              </a:schemeClr>
            </a:solidFill>
          </a:ln>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3F0FFA40-81DA-C049-8C5C-ED341858CD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993" t="14617" r="26416" b="10837"/>
          <a:stretch/>
        </p:blipFill>
        <p:spPr>
          <a:xfrm rot="20317985">
            <a:off x="5824278" y="2708983"/>
            <a:ext cx="2286000" cy="2286000"/>
          </a:xfrm>
          <a:prstGeom prst="ellipse">
            <a:avLst/>
          </a:prstGeom>
          <a:solidFill>
            <a:schemeClr val="bg1"/>
          </a:solidFill>
          <a:ln w="31750">
            <a:solidFill>
              <a:schemeClr val="bg1">
                <a:alpha val="50000"/>
              </a:schemeClr>
            </a:solidFill>
          </a:ln>
        </p:spPr>
      </p:pic>
    </p:spTree>
    <p:extLst>
      <p:ext uri="{BB962C8B-B14F-4D97-AF65-F5344CB8AC3E}">
        <p14:creationId xmlns:p14="http://schemas.microsoft.com/office/powerpoint/2010/main" val="3685851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7B8F23F-E279-8F4B-B0DC-1C20ABC87CDE}"/>
              </a:ext>
            </a:extLst>
          </p:cNvPr>
          <p:cNvSpPr txBox="1">
            <a:spLocks/>
          </p:cNvSpPr>
          <p:nvPr/>
        </p:nvSpPr>
        <p:spPr>
          <a:xfrm>
            <a:off x="2590800" y="438150"/>
            <a:ext cx="6343537" cy="990602"/>
          </a:xfrm>
          <a:prstGeom prst="rect">
            <a:avLst/>
          </a:prstGeom>
        </p:spPr>
        <p:txBody>
          <a:bodyPr anchor="t" anchorCtr="0"/>
          <a:lstStyle>
            <a:lvl1pPr algn="l" defTabSz="685800" rtl="0" eaLnBrk="1" latinLnBrk="0" hangingPunct="1">
              <a:lnSpc>
                <a:spcPts val="3200"/>
              </a:lnSpc>
              <a:spcBef>
                <a:spcPct val="0"/>
              </a:spcBef>
              <a:buNone/>
              <a:defRPr sz="3000" b="0" i="0" kern="1200" spc="-38" baseline="0">
                <a:solidFill>
                  <a:schemeClr val="bg1"/>
                </a:solidFill>
                <a:effectLst>
                  <a:outerShdw blurRad="50800" dist="38100" dir="2700000" algn="tl" rotWithShape="0">
                    <a:prstClr val="black">
                      <a:alpha val="40000"/>
                    </a:prstClr>
                  </a:outerShdw>
                </a:effectLst>
                <a:latin typeface="Franklin Gothic Medium" charset="0"/>
                <a:ea typeface="Franklin Gothic Medium" charset="0"/>
                <a:cs typeface="Franklin Gothic Medium" charset="0"/>
              </a:defRPr>
            </a:lvl1pPr>
          </a:lstStyle>
          <a:p>
            <a:r>
              <a:rPr lang="en-US" spc="-50" dirty="0">
                <a:effectLst/>
              </a:rPr>
              <a:t>Advancements in Instrumented Surgery (Surgical Interventions)</a:t>
            </a:r>
          </a:p>
        </p:txBody>
      </p:sp>
      <p:sp>
        <p:nvSpPr>
          <p:cNvPr id="10" name="Content Placeholder 2">
            <a:extLst>
              <a:ext uri="{FF2B5EF4-FFF2-40B4-BE49-F238E27FC236}">
                <a16:creationId xmlns:a16="http://schemas.microsoft.com/office/drawing/2014/main" id="{7CE2F6DA-2ED4-2F41-8541-B8C85C1AB1F4}"/>
              </a:ext>
            </a:extLst>
          </p:cNvPr>
          <p:cNvSpPr txBox="1">
            <a:spLocks/>
          </p:cNvSpPr>
          <p:nvPr/>
        </p:nvSpPr>
        <p:spPr>
          <a:xfrm>
            <a:off x="2590800" y="1581150"/>
            <a:ext cx="6172200" cy="2717054"/>
          </a:xfrm>
          <a:prstGeom prst="rect">
            <a:avLst/>
          </a:prstGeom>
          <a:effectLst/>
        </p:spPr>
        <p:txBody>
          <a:bodyPr anchor="t"/>
          <a:lstStyle>
            <a:defPPr>
              <a:defRPr lang="en-US"/>
            </a:defPPr>
            <a:lvl1pPr indent="0" defTabSz="685800">
              <a:lnSpc>
                <a:spcPts val="2200"/>
              </a:lnSpc>
              <a:spcBef>
                <a:spcPts val="0"/>
              </a:spcBef>
              <a:spcAft>
                <a:spcPts val="1800"/>
              </a:spcAft>
              <a:buClr>
                <a:srgbClr val="0086F0"/>
              </a:buClr>
              <a:buSzPct val="115000"/>
              <a:buFontTx/>
              <a:buNone/>
              <a:defRPr b="0" i="0" spc="-75" baseline="0">
                <a:solidFill>
                  <a:srgbClr val="E7E7E7"/>
                </a:solidFill>
                <a:effectLst>
                  <a:outerShdw blurRad="50800" dist="38100" dir="2700000" algn="tl" rotWithShape="0">
                    <a:prstClr val="black">
                      <a:alpha val="15000"/>
                    </a:prstClr>
                  </a:outerShdw>
                </a:effectLst>
                <a:latin typeface="Franklin Gothic Book" charset="0"/>
                <a:ea typeface="Franklin Gothic Book" charset="0"/>
                <a:cs typeface="Franklin Gothic Book" charset="0"/>
              </a:defRPr>
            </a:lvl1pPr>
            <a:lvl2pPr marL="557213" indent="-214313" defTabSz="685800">
              <a:lnSpc>
                <a:spcPts val="2250"/>
              </a:lnSpc>
              <a:spcBef>
                <a:spcPts val="0"/>
              </a:spcBef>
              <a:spcAft>
                <a:spcPts val="300"/>
              </a:spcAft>
              <a:buSzPct val="110000"/>
              <a:buFont typeface="Arial" charset="0"/>
              <a:buChar char="•"/>
              <a:defRPr sz="2100" b="0" i="0" spc="-75" baseline="0">
                <a:solidFill>
                  <a:schemeClr val="bg1"/>
                </a:solidFill>
                <a:latin typeface="Franklin Gothic Book" charset="0"/>
                <a:ea typeface="Franklin Gothic Book" charset="0"/>
                <a:cs typeface="Franklin Gothic Book" charset="0"/>
              </a:defRPr>
            </a:lvl2pPr>
            <a:lvl3pPr marL="857250" indent="-171450" defTabSz="685800">
              <a:lnSpc>
                <a:spcPts val="2250"/>
              </a:lnSpc>
              <a:spcBef>
                <a:spcPts val="0"/>
              </a:spcBef>
              <a:spcAft>
                <a:spcPts val="300"/>
              </a:spcAft>
              <a:buSzPct val="75000"/>
              <a:buFont typeface=".LucidaGrandeUI" charset="0"/>
              <a:buChar char="○"/>
              <a:defRPr b="0" i="0" spc="-75" baseline="0">
                <a:solidFill>
                  <a:schemeClr val="bg1"/>
                </a:solidFill>
                <a:latin typeface="Franklin Gothic Book" charset="0"/>
                <a:ea typeface="Franklin Gothic Book" charset="0"/>
                <a:cs typeface="Franklin Gothic Book" charset="0"/>
              </a:defRPr>
            </a:lvl3pPr>
            <a:lvl4pPr marL="1200150" indent="-171450" defTabSz="685800">
              <a:lnSpc>
                <a:spcPts val="2250"/>
              </a:lnSpc>
              <a:spcBef>
                <a:spcPts val="0"/>
              </a:spcBef>
              <a:spcAft>
                <a:spcPts val="300"/>
              </a:spcAft>
              <a:buClr>
                <a:schemeClr val="tx1">
                  <a:lumMod val="50000"/>
                  <a:lumOff val="50000"/>
                </a:schemeClr>
              </a:buClr>
              <a:buFont typeface="Arial" charset="0"/>
              <a:buChar char="•"/>
              <a:defRPr sz="1500" b="0" i="0" spc="-75" baseline="0">
                <a:solidFill>
                  <a:schemeClr val="bg1"/>
                </a:solidFill>
                <a:latin typeface="Franklin Gothic Book" charset="0"/>
                <a:ea typeface="Franklin Gothic Book" charset="0"/>
                <a:cs typeface="Franklin Gothic Book" charset="0"/>
              </a:defRPr>
            </a:lvl4pPr>
            <a:lvl5pPr marL="1543050" indent="-171450" defTabSz="685800">
              <a:lnSpc>
                <a:spcPts val="2250"/>
              </a:lnSpc>
              <a:spcBef>
                <a:spcPts val="0"/>
              </a:spcBef>
              <a:spcAft>
                <a:spcPts val="300"/>
              </a:spcAft>
              <a:buFont typeface="Arial" panose="020B0604020202020204" pitchFamily="34" charset="0"/>
              <a:buChar char="»"/>
              <a:defRPr sz="1500" b="0" i="0" spc="-75" baseline="0">
                <a:solidFill>
                  <a:schemeClr val="bg1"/>
                </a:solidFill>
                <a:latin typeface="Franklin Gothic Book" charset="0"/>
                <a:ea typeface="Franklin Gothic Book" charset="0"/>
                <a:cs typeface="Franklin Gothic Book" charset="0"/>
              </a:defRPr>
            </a:lvl5pPr>
            <a:lvl6pPr marL="1885950" indent="-171450" defTabSz="685800">
              <a:spcBef>
                <a:spcPct val="20000"/>
              </a:spcBef>
              <a:buFont typeface="Arial" panose="020B0604020202020204" pitchFamily="34" charset="0"/>
              <a:buChar char="•"/>
              <a:defRPr sz="1500"/>
            </a:lvl6pPr>
            <a:lvl7pPr marL="2228850" indent="-171450" defTabSz="685800">
              <a:spcBef>
                <a:spcPct val="20000"/>
              </a:spcBef>
              <a:buFont typeface="Arial" panose="020B0604020202020204" pitchFamily="34" charset="0"/>
              <a:buChar char="•"/>
              <a:defRPr sz="1500"/>
            </a:lvl7pPr>
            <a:lvl8pPr marL="2571750" indent="-171450" defTabSz="685800">
              <a:spcBef>
                <a:spcPct val="20000"/>
              </a:spcBef>
              <a:buFont typeface="Arial" panose="020B0604020202020204" pitchFamily="34" charset="0"/>
              <a:buChar char="•"/>
              <a:defRPr sz="1500"/>
            </a:lvl8pPr>
            <a:lvl9pPr marL="2914650" indent="-171450" defTabSz="685800">
              <a:spcBef>
                <a:spcPct val="20000"/>
              </a:spcBef>
              <a:buFont typeface="Arial" panose="020B0604020202020204" pitchFamily="34" charset="0"/>
              <a:buChar char="•"/>
              <a:defRPr sz="1500"/>
            </a:lvl9pPr>
          </a:lstStyle>
          <a:p>
            <a:pPr>
              <a:lnSpc>
                <a:spcPts val="2000"/>
              </a:lnSpc>
              <a:spcAft>
                <a:spcPts val="300"/>
              </a:spcAft>
            </a:pPr>
            <a:r>
              <a:rPr lang="en-US" b="1" dirty="0">
                <a:solidFill>
                  <a:schemeClr val="bg1"/>
                </a:solidFill>
                <a:latin typeface="Franklin Gothic Demi" panose="020B0603020102020204" pitchFamily="34" charset="0"/>
              </a:rPr>
              <a:t>Total Disc Replacement (TDR) </a:t>
            </a:r>
          </a:p>
          <a:p>
            <a:pPr marL="285750" indent="-285750">
              <a:lnSpc>
                <a:spcPts val="2000"/>
              </a:lnSpc>
              <a:spcAft>
                <a:spcPts val="300"/>
              </a:spcAft>
              <a:buClr>
                <a:srgbClr val="323399"/>
              </a:buClr>
              <a:buFont typeface="Arial" panose="020B0604020202020204" pitchFamily="34" charset="0"/>
              <a:buChar char="•"/>
            </a:pPr>
            <a:r>
              <a:rPr lang="en-US" dirty="0">
                <a:solidFill>
                  <a:schemeClr val="bg1"/>
                </a:solidFill>
              </a:rPr>
              <a:t>Device that restores height, allows motion, restores balance, and provides stability to the cervical spine</a:t>
            </a:r>
          </a:p>
          <a:p>
            <a:pPr marL="285750" indent="-285750">
              <a:lnSpc>
                <a:spcPts val="2000"/>
              </a:lnSpc>
              <a:spcAft>
                <a:spcPts val="300"/>
              </a:spcAft>
              <a:buClr>
                <a:srgbClr val="323399"/>
              </a:buClr>
              <a:buFont typeface="Arial" panose="020B0604020202020204" pitchFamily="34" charset="0"/>
              <a:buChar char="•"/>
            </a:pPr>
            <a:r>
              <a:rPr lang="en-US" dirty="0">
                <a:solidFill>
                  <a:schemeClr val="bg1"/>
                </a:solidFill>
              </a:rPr>
              <a:t>Does not limit motion between vertebrae</a:t>
            </a:r>
          </a:p>
          <a:p>
            <a:pPr marL="285750" indent="-285750">
              <a:lnSpc>
                <a:spcPts val="2000"/>
              </a:lnSpc>
              <a:spcAft>
                <a:spcPts val="300"/>
              </a:spcAft>
              <a:buClr>
                <a:srgbClr val="323399"/>
              </a:buClr>
              <a:buFont typeface="Arial" panose="020B0604020202020204" pitchFamily="34" charset="0"/>
              <a:buChar char="•"/>
            </a:pPr>
            <a:r>
              <a:rPr lang="en-US" dirty="0">
                <a:solidFill>
                  <a:schemeClr val="bg1"/>
                </a:solidFill>
              </a:rPr>
              <a:t>Does not prevent utilization of fusion at a later date</a:t>
            </a:r>
          </a:p>
          <a:p>
            <a:pPr marL="285750" indent="-285750">
              <a:lnSpc>
                <a:spcPts val="2000"/>
              </a:lnSpc>
              <a:spcAft>
                <a:spcPts val="300"/>
              </a:spcAft>
              <a:buClr>
                <a:srgbClr val="323399"/>
              </a:buClr>
              <a:buFont typeface="Arial" panose="020B0604020202020204" pitchFamily="34" charset="0"/>
              <a:buChar char="•"/>
            </a:pPr>
            <a:endParaRPr lang="en-US" dirty="0">
              <a:solidFill>
                <a:schemeClr val="bg1"/>
              </a:solidFill>
            </a:endParaRPr>
          </a:p>
          <a:p>
            <a:pPr>
              <a:lnSpc>
                <a:spcPts val="2000"/>
              </a:lnSpc>
              <a:spcAft>
                <a:spcPts val="300"/>
              </a:spcAft>
            </a:pPr>
            <a:r>
              <a:rPr lang="en-US" b="1" dirty="0">
                <a:solidFill>
                  <a:schemeClr val="bg1"/>
                </a:solidFill>
                <a:latin typeface="Franklin Gothic Demi" panose="020B0603020102020204" pitchFamily="34" charset="0"/>
              </a:rPr>
              <a:t>Stand-Alone Cervical Interbody Fusion (SACIF)</a:t>
            </a:r>
          </a:p>
          <a:p>
            <a:pPr marL="285750" indent="-285750">
              <a:lnSpc>
                <a:spcPts val="2000"/>
              </a:lnSpc>
              <a:spcAft>
                <a:spcPts val="300"/>
              </a:spcAft>
              <a:buClr>
                <a:srgbClr val="323399"/>
              </a:buClr>
              <a:buFont typeface="Arial" panose="020B0604020202020204" pitchFamily="34" charset="0"/>
              <a:buChar char="•"/>
            </a:pPr>
            <a:r>
              <a:rPr lang="en-US" dirty="0">
                <a:solidFill>
                  <a:schemeClr val="bg1"/>
                </a:solidFill>
              </a:rPr>
              <a:t>Two or more vertebra are fused, or connected, via an instrumented interbody device to provide stable environment for a faster fusion without the need for additional fixation (i.e. plate)</a:t>
            </a:r>
          </a:p>
        </p:txBody>
      </p:sp>
      <p:pic>
        <p:nvPicPr>
          <p:cNvPr id="4" name="Picture 2">
            <a:extLst>
              <a:ext uri="{FF2B5EF4-FFF2-40B4-BE49-F238E27FC236}">
                <a16:creationId xmlns:a16="http://schemas.microsoft.com/office/drawing/2014/main" id="{B7009451-6F43-4739-8184-D15B67D96111}"/>
              </a:ext>
            </a:extLst>
          </p:cNvPr>
          <p:cNvPicPr>
            <a:picLocks noChangeAspect="1" noChangeArrowheads="1"/>
          </p:cNvPicPr>
          <p:nvPr/>
        </p:nvPicPr>
        <p:blipFill rotWithShape="1">
          <a:blip r:embed="rId2"/>
          <a:srcRect l="18423" t="20252" r="10149" b="5674"/>
          <a:stretch/>
        </p:blipFill>
        <p:spPr bwMode="auto">
          <a:xfrm>
            <a:off x="304800" y="322764"/>
            <a:ext cx="1947834" cy="1947834"/>
          </a:xfrm>
          <a:prstGeom prst="ellipse">
            <a:avLst/>
          </a:prstGeom>
          <a:ln w="31750">
            <a:solidFill>
              <a:schemeClr val="bg1">
                <a:alpha val="50000"/>
              </a:schemeClr>
            </a:solidFill>
          </a:ln>
          <a:effectLst/>
        </p:spPr>
      </p:pic>
      <p:pic>
        <p:nvPicPr>
          <p:cNvPr id="9" name="Picture 2" descr="https://uc2b8a210b2e9cccae2c2211796b.previews.dropboxusercontent.com/p/thumb/AAzP48n7RGPwh5K83dfuSEH7JyG6crNP2GanmV6lBWzAwvskqpoGe_BgKN93htKRwJ1qjVrAp0aeM6iteF34yx-9Y_9tiVMVh9K12ZwCt7xpDUl0KgRTdVTASpSKA1URsPNuQVFFOY-G7s2kiK2taku6_9hwBgvr07EeLIWljfXo4wirxB77zr0pav5G3US-mtTmxOrFp8lCebyh3vstVtSbF0o2GP3RU-5CuskwoqG_K6pZlu_PPEFKXQcr2zINUlXjU-8msOn33NRaqKYdMAeHyVDhxRgvWgCGiUobBycntyZlCPetz5KXjQRssphdDQK0h37XZ67ODnSW1h6eEypPCOFh2OgQJ6o_f9kxGB1Y6B8DLPHzQH9fskiK3wt6mmrJiHDM8wYjLSVyvmrbYhw9/p.png?fv_content=true&amp;size_mode=5">
            <a:extLst>
              <a:ext uri="{FF2B5EF4-FFF2-40B4-BE49-F238E27FC236}">
                <a16:creationId xmlns:a16="http://schemas.microsoft.com/office/drawing/2014/main" id="{FF78938E-B875-4B1A-948D-0269AC88F0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950" t="31188" r="6050" b="21287"/>
          <a:stretch/>
        </p:blipFill>
        <p:spPr bwMode="auto">
          <a:xfrm>
            <a:off x="304800" y="2800350"/>
            <a:ext cx="1990669" cy="1990669"/>
          </a:xfrm>
          <a:prstGeom prst="ellipse">
            <a:avLst/>
          </a:prstGeom>
          <a:noFill/>
          <a:ln w="31750">
            <a:solidFill>
              <a:schemeClr val="bg1">
                <a:alpha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629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27FAD54-315B-024D-A8FC-8D56C89BB671}"/>
              </a:ext>
            </a:extLst>
          </p:cNvPr>
          <p:cNvSpPr>
            <a:spLocks noGrp="1"/>
          </p:cNvSpPr>
          <p:nvPr>
            <p:ph type="title"/>
          </p:nvPr>
        </p:nvSpPr>
        <p:spPr>
          <a:xfrm>
            <a:off x="304800" y="439695"/>
            <a:ext cx="5029200" cy="990602"/>
          </a:xfrm>
        </p:spPr>
        <p:txBody>
          <a:bodyPr anchor="t"/>
          <a:lstStyle/>
          <a:p>
            <a:r>
              <a:rPr lang="en-US" spc="-50" dirty="0">
                <a:effectLst/>
              </a:rPr>
              <a:t>Surgical Intervention Advancements: TDR Benefits</a:t>
            </a:r>
            <a:endParaRPr lang="en-US" sz="3000" spc="-50" dirty="0">
              <a:effectLst/>
              <a:latin typeface="Franklin Gothic Medium" charset="0"/>
              <a:ea typeface="Franklin Gothic Medium" charset="0"/>
              <a:cs typeface="Franklin Gothic Medium" charset="0"/>
            </a:endParaRPr>
          </a:p>
        </p:txBody>
      </p:sp>
      <p:sp>
        <p:nvSpPr>
          <p:cNvPr id="6" name="Content Placeholder 2">
            <a:extLst>
              <a:ext uri="{FF2B5EF4-FFF2-40B4-BE49-F238E27FC236}">
                <a16:creationId xmlns:a16="http://schemas.microsoft.com/office/drawing/2014/main" id="{0114E145-8FD7-754F-9FF1-9181C4DD5A3A}"/>
              </a:ext>
            </a:extLst>
          </p:cNvPr>
          <p:cNvSpPr>
            <a:spLocks noGrp="1"/>
          </p:cNvSpPr>
          <p:nvPr>
            <p:ph idx="1"/>
          </p:nvPr>
        </p:nvSpPr>
        <p:spPr>
          <a:xfrm>
            <a:off x="295505" y="1633062"/>
            <a:ext cx="4581296" cy="2772694"/>
          </a:xfrm>
          <a:prstGeom prst="rect">
            <a:avLst/>
          </a:prstGeom>
          <a:effectLst/>
        </p:spPr>
        <p:txBody>
          <a:bodyPr anchor="t"/>
          <a:lstStyle/>
          <a:p>
            <a:pPr>
              <a:lnSpc>
                <a:spcPts val="2200"/>
              </a:lnSpc>
              <a:spcAft>
                <a:spcPts val="1800"/>
              </a:spcAft>
            </a:pPr>
            <a:r>
              <a:rPr lang="en-US" sz="1800" dirty="0">
                <a:effectLst>
                  <a:outerShdw blurRad="50800" dist="38100" dir="2700000" algn="tl" rotWithShape="0">
                    <a:prstClr val="black">
                      <a:alpha val="30000"/>
                    </a:prstClr>
                  </a:outerShdw>
                </a:effectLst>
              </a:rPr>
              <a:t>Cervical disc replacement is a surgical procedure that involves removing a damaged or degenerated cervical disc and replacing it with an artificial disc device</a:t>
            </a:r>
            <a:r>
              <a:rPr lang="en-US" sz="1800" baseline="30000" dirty="0">
                <a:effectLst>
                  <a:outerShdw blurRad="50800" dist="38100" dir="2700000" algn="tl" rotWithShape="0">
                    <a:prstClr val="black">
                      <a:alpha val="30000"/>
                    </a:prstClr>
                  </a:outerShdw>
                </a:effectLst>
              </a:rPr>
              <a:t>5</a:t>
            </a:r>
          </a:p>
          <a:p>
            <a:pPr>
              <a:lnSpc>
                <a:spcPts val="2200"/>
              </a:lnSpc>
              <a:spcAft>
                <a:spcPts val="1800"/>
              </a:spcAft>
            </a:pPr>
            <a:r>
              <a:rPr lang="en-US" sz="1800" dirty="0">
                <a:effectLst>
                  <a:outerShdw blurRad="50800" dist="38100" dir="2700000" algn="tl" rotWithShape="0">
                    <a:prstClr val="black">
                      <a:alpha val="30000"/>
                    </a:prstClr>
                  </a:outerShdw>
                </a:effectLst>
              </a:rPr>
              <a:t>TDR allows for motion between two vertebrae to be maintained and avoids the need for a fusion</a:t>
            </a:r>
            <a:r>
              <a:rPr lang="en-US" sz="1800" baseline="30000" dirty="0">
                <a:effectLst>
                  <a:outerShdw blurRad="50800" dist="38100" dir="2700000" algn="tl" rotWithShape="0">
                    <a:prstClr val="black">
                      <a:alpha val="30000"/>
                    </a:prstClr>
                  </a:outerShdw>
                </a:effectLst>
              </a:rPr>
              <a:t>5</a:t>
            </a:r>
          </a:p>
          <a:p>
            <a:pPr>
              <a:lnSpc>
                <a:spcPts val="2200"/>
              </a:lnSpc>
              <a:spcAft>
                <a:spcPts val="1800"/>
              </a:spcAft>
            </a:pPr>
            <a:endParaRPr lang="en-US" sz="1800" dirty="0">
              <a:effectLst>
                <a:outerShdw blurRad="50800" dist="38100" dir="2700000" algn="tl" rotWithShape="0">
                  <a:prstClr val="black">
                    <a:alpha val="30000"/>
                  </a:prstClr>
                </a:outerShdw>
              </a:effectLst>
            </a:endParaRPr>
          </a:p>
        </p:txBody>
      </p:sp>
      <p:sp>
        <p:nvSpPr>
          <p:cNvPr id="19" name="Rectangle 18">
            <a:extLst>
              <a:ext uri="{FF2B5EF4-FFF2-40B4-BE49-F238E27FC236}">
                <a16:creationId xmlns:a16="http://schemas.microsoft.com/office/drawing/2014/main" id="{818EC2B2-236D-0D4C-98BC-0B269C87EFF9}"/>
              </a:ext>
            </a:extLst>
          </p:cNvPr>
          <p:cNvSpPr/>
          <p:nvPr/>
        </p:nvSpPr>
        <p:spPr>
          <a:xfrm>
            <a:off x="295504" y="4072176"/>
            <a:ext cx="4352696" cy="400110"/>
          </a:xfrm>
          <a:prstGeom prst="rect">
            <a:avLst/>
          </a:prstGeom>
        </p:spPr>
        <p:txBody>
          <a:bodyPr wrap="square">
            <a:spAutoFit/>
          </a:bodyPr>
          <a:lstStyle/>
          <a:p>
            <a:r>
              <a:rPr lang="en-US" sz="1000" i="1" spc="-40" baseline="30000" dirty="0">
                <a:solidFill>
                  <a:schemeClr val="bg1"/>
                </a:solidFill>
                <a:latin typeface="Franklin Gothic Medium Cond" charset="0"/>
                <a:ea typeface="Franklin Gothic Medium Cond" charset="0"/>
                <a:cs typeface="Franklin Gothic Medium Cond" charset="0"/>
              </a:rPr>
              <a:t>5 “Artificial Disc Replacement” Wikipedia, Wikimedia Foundation, 15 Nov. 2021, https://­en.wikipedia.org/­wiki/­</a:t>
            </a:r>
            <a:r>
              <a:rPr lang="en-US" sz="1000" i="1" spc="-40" baseline="30000" dirty="0" err="1">
                <a:solidFill>
                  <a:schemeClr val="bg1"/>
                </a:solidFill>
                <a:latin typeface="Franklin Gothic Medium Cond" charset="0"/>
                <a:ea typeface="Franklin Gothic Medium Cond" charset="0"/>
                <a:cs typeface="Franklin Gothic Medium Cond" charset="0"/>
              </a:rPr>
              <a:t>intervertebral_disc_arthroplasty</a:t>
            </a:r>
            <a:r>
              <a:rPr lang="en-US" sz="1000" i="1" spc="-40" baseline="30000" dirty="0">
                <a:solidFill>
                  <a:schemeClr val="bg1"/>
                </a:solidFill>
                <a:latin typeface="Franklin Gothic Medium Cond" charset="0"/>
                <a:ea typeface="Franklin Gothic Medium Cond" charset="0"/>
                <a:cs typeface="Franklin Gothic Medium Cond" charset="0"/>
              </a:rPr>
              <a:t>.</a:t>
            </a:r>
            <a:endParaRPr lang="en-US" sz="1000" i="1" spc="-40" dirty="0">
              <a:solidFill>
                <a:schemeClr val="bg1"/>
              </a:solidFill>
              <a:latin typeface="Franklin Gothic Medium Cond" charset="0"/>
              <a:ea typeface="Franklin Gothic Medium Cond" charset="0"/>
              <a:cs typeface="Franklin Gothic Medium Cond" charset="0"/>
            </a:endParaRPr>
          </a:p>
          <a:p>
            <a:endParaRPr lang="en-US" sz="1000" i="1" spc="-40" dirty="0">
              <a:solidFill>
                <a:schemeClr val="bg1"/>
              </a:solidFill>
              <a:latin typeface="Franklin Gothic Medium Cond" charset="0"/>
              <a:ea typeface="Franklin Gothic Medium Cond" charset="0"/>
              <a:cs typeface="Franklin Gothic Medium Cond" charset="0"/>
            </a:endParaRPr>
          </a:p>
        </p:txBody>
      </p:sp>
      <p:pic>
        <p:nvPicPr>
          <p:cNvPr id="20" name="Picture 2" descr="https://www.centinelspine.com/dropbox/prodisc_resources/Prodisc%20C/xray.png">
            <a:extLst>
              <a:ext uri="{FF2B5EF4-FFF2-40B4-BE49-F238E27FC236}">
                <a16:creationId xmlns:a16="http://schemas.microsoft.com/office/drawing/2014/main" id="{B286914B-5303-E440-82CB-45C9CC4AF1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53" t="7568" r="3107" b="1614"/>
          <a:stretch/>
        </p:blipFill>
        <p:spPr bwMode="auto">
          <a:xfrm>
            <a:off x="5181600" y="797173"/>
            <a:ext cx="3549153" cy="3549153"/>
          </a:xfrm>
          <a:prstGeom prst="ellipse">
            <a:avLst/>
          </a:prstGeom>
          <a:noFill/>
          <a:ln w="31750">
            <a:solidFill>
              <a:schemeClr val="bg1">
                <a:alpha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856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2800" spc="-50" dirty="0"/>
              <a:t>Surgical Intervention Advancements: TDR Benefits</a:t>
            </a:r>
          </a:p>
        </p:txBody>
      </p:sp>
      <p:sp>
        <p:nvSpPr>
          <p:cNvPr id="20" name="Rectangle 19">
            <a:extLst>
              <a:ext uri="{FF2B5EF4-FFF2-40B4-BE49-F238E27FC236}">
                <a16:creationId xmlns:a16="http://schemas.microsoft.com/office/drawing/2014/main" id="{EB81F779-658B-3E4F-9ED0-39537D9850E3}"/>
              </a:ext>
            </a:extLst>
          </p:cNvPr>
          <p:cNvSpPr/>
          <p:nvPr/>
        </p:nvSpPr>
        <p:spPr>
          <a:xfrm>
            <a:off x="304800" y="4171950"/>
            <a:ext cx="8534400" cy="400110"/>
          </a:xfrm>
          <a:prstGeom prst="rect">
            <a:avLst/>
          </a:prstGeom>
        </p:spPr>
        <p:txBody>
          <a:bodyPr wrap="square">
            <a:spAutoFit/>
          </a:bodyPr>
          <a:lstStyle/>
          <a:p>
            <a:r>
              <a:rPr lang="en-US" sz="1000" i="1" spc="-40" baseline="30000" dirty="0">
                <a:solidFill>
                  <a:schemeClr val="tx1">
                    <a:lumMod val="50000"/>
                    <a:lumOff val="50000"/>
                  </a:schemeClr>
                </a:solidFill>
                <a:latin typeface="Franklin Gothic Medium Cond" charset="0"/>
                <a:ea typeface="Franklin Gothic Medium Cond" charset="0"/>
                <a:cs typeface="Franklin Gothic Medium Cond" charset="0"/>
              </a:rPr>
              <a:t>6 </a:t>
            </a:r>
            <a:r>
              <a:rPr lang="en-US" sz="1000" i="1" spc="-40" dirty="0">
                <a:solidFill>
                  <a:schemeClr val="tx1">
                    <a:lumMod val="50000"/>
                    <a:lumOff val="50000"/>
                  </a:schemeClr>
                </a:solidFill>
                <a:latin typeface="Franklin Gothic Medium Cond" charset="0"/>
                <a:ea typeface="Franklin Gothic Medium Cond" charset="0"/>
                <a:cs typeface="Franklin Gothic Medium Cond" charset="0"/>
              </a:rPr>
              <a:t>Murrey, D., et al., The Spine Journal: official journal of the North American Spine Society, 2009. 9(4): p. 275-86. </a:t>
            </a:r>
            <a:r>
              <a:rPr lang="en-US" sz="1000" i="1" spc="-40" baseline="30000" dirty="0">
                <a:solidFill>
                  <a:schemeClr val="tx1">
                    <a:lumMod val="50000"/>
                    <a:lumOff val="50000"/>
                  </a:schemeClr>
                </a:solidFill>
                <a:latin typeface="Franklin Gothic Medium Cond" charset="0"/>
                <a:ea typeface="Franklin Gothic Medium Cond" charset="0"/>
                <a:cs typeface="Franklin Gothic Medium Cond" charset="0"/>
              </a:rPr>
              <a:t>7</a:t>
            </a:r>
            <a:r>
              <a:rPr lang="en-US" sz="1000" i="1" spc="-40" dirty="0">
                <a:solidFill>
                  <a:schemeClr val="tx1">
                    <a:lumMod val="50000"/>
                    <a:lumOff val="50000"/>
                  </a:schemeClr>
                </a:solidFill>
                <a:latin typeface="Franklin Gothic Medium Cond" charset="0"/>
                <a:ea typeface="Franklin Gothic Medium Cond" charset="0"/>
                <a:cs typeface="Franklin Gothic Medium Cond" charset="0"/>
              </a:rPr>
              <a:t> Janssen ME, et al, JBJS 2015, 97:1738-47. </a:t>
            </a:r>
            <a:r>
              <a:rPr lang="en-US" sz="1000" i="1" spc="-40" baseline="30000" dirty="0">
                <a:solidFill>
                  <a:schemeClr val="tx1">
                    <a:lumMod val="50000"/>
                    <a:lumOff val="50000"/>
                  </a:schemeClr>
                </a:solidFill>
                <a:latin typeface="Franklin Gothic Medium Cond" charset="0"/>
                <a:ea typeface="Franklin Gothic Medium Cond" charset="0"/>
                <a:cs typeface="Franklin Gothic Medium Cond" charset="0"/>
              </a:rPr>
              <a:t>8</a:t>
            </a:r>
            <a:r>
              <a:rPr lang="en-US" sz="1000" i="1" spc="-40" dirty="0">
                <a:solidFill>
                  <a:schemeClr val="tx1">
                    <a:lumMod val="50000"/>
                    <a:lumOff val="50000"/>
                  </a:schemeClr>
                </a:solidFill>
                <a:latin typeface="Franklin Gothic Medium Cond" charset="0"/>
                <a:ea typeface="Franklin Gothic Medium Cond" charset="0"/>
                <a:cs typeface="Franklin Gothic Medium Cond" charset="0"/>
              </a:rPr>
              <a:t> MCRA, MCRA break-down of Blue Health Intelligence Data: ACDF vs. Cervical Disc Arthroplasty Outcomes, 2012. </a:t>
            </a:r>
            <a:r>
              <a:rPr lang="en-US" sz="1000" i="1" spc="-40" baseline="30000" dirty="0">
                <a:solidFill>
                  <a:schemeClr val="tx1">
                    <a:lumMod val="50000"/>
                    <a:lumOff val="50000"/>
                  </a:schemeClr>
                </a:solidFill>
                <a:latin typeface="Franklin Gothic Medium Cond" charset="0"/>
                <a:ea typeface="Franklin Gothic Medium Cond" charset="0"/>
                <a:cs typeface="Franklin Gothic Medium Cond" charset="0"/>
              </a:rPr>
              <a:t>9</a:t>
            </a:r>
            <a:r>
              <a:rPr lang="en-US" sz="1000" i="1" spc="-40" dirty="0">
                <a:solidFill>
                  <a:schemeClr val="tx1">
                    <a:lumMod val="50000"/>
                    <a:lumOff val="50000"/>
                  </a:schemeClr>
                </a:solidFill>
                <a:latin typeface="Franklin Gothic Medium Cond" charset="0"/>
                <a:ea typeface="Franklin Gothic Medium Cond" charset="0"/>
                <a:cs typeface="Franklin Gothic Medium Cond" charset="0"/>
              </a:rPr>
              <a:t> Janssen ME, et al. , JBJS 2015;97:1738-47.</a:t>
            </a:r>
          </a:p>
        </p:txBody>
      </p:sp>
      <p:sp>
        <p:nvSpPr>
          <p:cNvPr id="23" name="Content Placeholder 2">
            <a:extLst>
              <a:ext uri="{FF2B5EF4-FFF2-40B4-BE49-F238E27FC236}">
                <a16:creationId xmlns:a16="http://schemas.microsoft.com/office/drawing/2014/main" id="{7C6A8EDA-80AE-7748-AE3F-83F758CA6A75}"/>
              </a:ext>
            </a:extLst>
          </p:cNvPr>
          <p:cNvSpPr txBox="1">
            <a:spLocks/>
          </p:cNvSpPr>
          <p:nvPr/>
        </p:nvSpPr>
        <p:spPr>
          <a:xfrm>
            <a:off x="304800" y="1123951"/>
            <a:ext cx="3962399" cy="2590800"/>
          </a:xfrm>
          <a:prstGeom prst="rect">
            <a:avLst/>
          </a:prstGeom>
        </p:spPr>
        <p:txBody>
          <a:bodyPr anchor="ctr"/>
          <a:lstStyle>
            <a:lvl1pPr marL="257175" indent="-257175" algn="l" defTabSz="685800" rtl="0" eaLnBrk="1" latinLnBrk="0" hangingPunct="1">
              <a:lnSpc>
                <a:spcPts val="2250"/>
              </a:lnSpc>
              <a:spcBef>
                <a:spcPts val="0"/>
              </a:spcBef>
              <a:spcAft>
                <a:spcPts val="300"/>
              </a:spcAft>
              <a:buClr>
                <a:srgbClr val="0086F0"/>
              </a:buClr>
              <a:buSzPct val="115000"/>
              <a:buFont typeface="Wingdings" charset="2"/>
              <a:buChar char="§"/>
              <a:defRPr sz="2400" b="0" i="0" kern="1200" spc="-75" baseline="0">
                <a:solidFill>
                  <a:schemeClr val="tx1"/>
                </a:solidFill>
                <a:latin typeface="Franklin Gothic Book" charset="0"/>
                <a:ea typeface="Franklin Gothic Book" charset="0"/>
                <a:cs typeface="Franklin Gothic Book" charset="0"/>
              </a:defRPr>
            </a:lvl1pPr>
            <a:lvl2pPr marL="557213" indent="-214313" algn="l" defTabSz="685800" rtl="0" eaLnBrk="1" latinLnBrk="0" hangingPunct="1">
              <a:lnSpc>
                <a:spcPts val="2250"/>
              </a:lnSpc>
              <a:spcBef>
                <a:spcPts val="0"/>
              </a:spcBef>
              <a:spcAft>
                <a:spcPts val="300"/>
              </a:spcAft>
              <a:buSzPct val="110000"/>
              <a:buFont typeface="Arial" charset="0"/>
              <a:buChar char="•"/>
              <a:defRPr sz="2100" b="0" i="0" kern="1200" spc="-75" baseline="0">
                <a:solidFill>
                  <a:schemeClr val="tx1"/>
                </a:solidFill>
                <a:latin typeface="Franklin Gothic Book" charset="0"/>
                <a:ea typeface="Franklin Gothic Book" charset="0"/>
                <a:cs typeface="Franklin Gothic Book" charset="0"/>
              </a:defRPr>
            </a:lvl2pPr>
            <a:lvl3pPr marL="857250" indent="-171450" algn="l" defTabSz="685800" rtl="0" eaLnBrk="1" latinLnBrk="0" hangingPunct="1">
              <a:lnSpc>
                <a:spcPts val="2250"/>
              </a:lnSpc>
              <a:spcBef>
                <a:spcPts val="0"/>
              </a:spcBef>
              <a:spcAft>
                <a:spcPts val="300"/>
              </a:spcAft>
              <a:buSzPct val="75000"/>
              <a:buFont typeface=".LucidaGrandeUI" charset="0"/>
              <a:buChar char="○"/>
              <a:defRPr sz="1800" b="0" i="0" kern="1200" spc="-75" baseline="0">
                <a:solidFill>
                  <a:schemeClr val="tx1"/>
                </a:solidFill>
                <a:latin typeface="Franklin Gothic Book" charset="0"/>
                <a:ea typeface="Franklin Gothic Book" charset="0"/>
                <a:cs typeface="Franklin Gothic Book" charset="0"/>
              </a:defRPr>
            </a:lvl3pPr>
            <a:lvl4pPr marL="1200150" indent="-171450" algn="l" defTabSz="685800" rtl="0" eaLnBrk="1" latinLnBrk="0" hangingPunct="1">
              <a:lnSpc>
                <a:spcPts val="2250"/>
              </a:lnSpc>
              <a:spcBef>
                <a:spcPts val="0"/>
              </a:spcBef>
              <a:spcAft>
                <a:spcPts val="300"/>
              </a:spcAft>
              <a:buClr>
                <a:schemeClr val="tx1">
                  <a:lumMod val="50000"/>
                  <a:lumOff val="50000"/>
                </a:schemeClr>
              </a:buClr>
              <a:buFont typeface="Arial" charset="0"/>
              <a:buChar char="•"/>
              <a:defRPr sz="1500" b="0" i="0" kern="1200" spc="-75" baseline="0">
                <a:solidFill>
                  <a:schemeClr val="tx1"/>
                </a:solidFill>
                <a:latin typeface="Franklin Gothic Book" charset="0"/>
                <a:ea typeface="Franklin Gothic Book" charset="0"/>
                <a:cs typeface="Franklin Gothic Book" charset="0"/>
              </a:defRPr>
            </a:lvl4pPr>
            <a:lvl5pPr marL="1543050" indent="-171450" algn="l" defTabSz="685800" rtl="0" eaLnBrk="1" latinLnBrk="0" hangingPunct="1">
              <a:lnSpc>
                <a:spcPts val="2250"/>
              </a:lnSpc>
              <a:spcBef>
                <a:spcPts val="0"/>
              </a:spcBef>
              <a:spcAft>
                <a:spcPts val="300"/>
              </a:spcAft>
              <a:buFont typeface="Arial" panose="020B0604020202020204" pitchFamily="34" charset="0"/>
              <a:buChar char="»"/>
              <a:defRPr sz="1500" b="0" i="0" kern="1200" spc="-75" baseline="0">
                <a:solidFill>
                  <a:schemeClr val="tx1"/>
                </a:solidFill>
                <a:latin typeface="Franklin Gothic Book" charset="0"/>
                <a:ea typeface="Franklin Gothic Book" charset="0"/>
                <a:cs typeface="Franklin Gothic Book"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nSpc>
                <a:spcPts val="2000"/>
              </a:lnSpc>
              <a:buClr>
                <a:srgbClr val="3266CC"/>
              </a:buClr>
              <a:buSzPct val="100000"/>
              <a:buFont typeface="Arial" panose="020B0604020202020204" pitchFamily="34" charset="0"/>
              <a:buChar char="•"/>
            </a:pPr>
            <a:r>
              <a:rPr lang="en-US" sz="1800" dirty="0"/>
              <a:t>Anterior approach procedure</a:t>
            </a:r>
          </a:p>
          <a:p>
            <a:pPr>
              <a:lnSpc>
                <a:spcPts val="2000"/>
              </a:lnSpc>
              <a:buClr>
                <a:srgbClr val="3266CC"/>
              </a:buClr>
              <a:buSzPct val="100000"/>
              <a:buFont typeface="Arial" panose="020B0604020202020204" pitchFamily="34" charset="0"/>
              <a:buChar char="•"/>
            </a:pPr>
            <a:r>
              <a:rPr lang="en-US" sz="1800" dirty="0"/>
              <a:t>Maintain spinal balance and motion</a:t>
            </a:r>
          </a:p>
          <a:p>
            <a:pPr>
              <a:lnSpc>
                <a:spcPts val="2000"/>
              </a:lnSpc>
              <a:buClr>
                <a:srgbClr val="3266CC"/>
              </a:buClr>
              <a:buSzPct val="100000"/>
              <a:buFont typeface="Arial" panose="020B0604020202020204" pitchFamily="34" charset="0"/>
              <a:buChar char="•"/>
            </a:pPr>
            <a:r>
              <a:rPr lang="en-US" sz="1800" dirty="0"/>
              <a:t>Lower rate of re-operations</a:t>
            </a:r>
            <a:r>
              <a:rPr lang="en-US" sz="1800" baseline="30000" dirty="0"/>
              <a:t>7</a:t>
            </a:r>
          </a:p>
          <a:p>
            <a:pPr>
              <a:lnSpc>
                <a:spcPts val="2000"/>
              </a:lnSpc>
              <a:buClr>
                <a:srgbClr val="3266CC"/>
              </a:buClr>
              <a:buSzPct val="100000"/>
              <a:buFont typeface="Arial" panose="020B0604020202020204" pitchFamily="34" charset="0"/>
              <a:buChar char="•"/>
            </a:pPr>
            <a:r>
              <a:rPr lang="en-US" sz="1800" dirty="0"/>
              <a:t>Slows adjacent level degeneration</a:t>
            </a:r>
            <a:r>
              <a:rPr lang="en-US" sz="1800" baseline="30000" dirty="0"/>
              <a:t>7</a:t>
            </a:r>
            <a:endParaRPr lang="en-US" sz="1800" dirty="0"/>
          </a:p>
          <a:p>
            <a:pPr lvl="1">
              <a:lnSpc>
                <a:spcPts val="2000"/>
              </a:lnSpc>
              <a:buClr>
                <a:srgbClr val="3266CC"/>
              </a:buClr>
              <a:buSzPct val="100000"/>
              <a:buFont typeface="Arial" panose="020B0604020202020204" pitchFamily="34" charset="0"/>
              <a:buChar char="•"/>
            </a:pPr>
            <a:r>
              <a:rPr lang="en-US" sz="1500" dirty="0"/>
              <a:t>Protects motion in adjacent segments</a:t>
            </a:r>
          </a:p>
          <a:p>
            <a:pPr>
              <a:lnSpc>
                <a:spcPts val="2000"/>
              </a:lnSpc>
              <a:buClr>
                <a:srgbClr val="3266CC"/>
              </a:buClr>
              <a:buSzPct val="100000"/>
              <a:buFont typeface="Arial" panose="020B0604020202020204" pitchFamily="34" charset="0"/>
              <a:buChar char="•"/>
            </a:pPr>
            <a:r>
              <a:rPr lang="en-US" sz="1800" dirty="0"/>
              <a:t>Restores disc height</a:t>
            </a:r>
          </a:p>
          <a:p>
            <a:pPr>
              <a:lnSpc>
                <a:spcPts val="2000"/>
              </a:lnSpc>
              <a:buClr>
                <a:srgbClr val="3266CC"/>
              </a:buClr>
              <a:buSzPct val="100000"/>
              <a:buFont typeface="Arial" panose="020B0604020202020204" pitchFamily="34" charset="0"/>
              <a:buChar char="•"/>
            </a:pPr>
            <a:r>
              <a:rPr lang="en-US" sz="1800" dirty="0"/>
              <a:t>Faster return to activities of daily living</a:t>
            </a:r>
            <a:r>
              <a:rPr lang="en-US" sz="1800" baseline="30000" dirty="0"/>
              <a:t>8</a:t>
            </a:r>
          </a:p>
          <a:p>
            <a:pPr>
              <a:lnSpc>
                <a:spcPts val="2000"/>
              </a:lnSpc>
              <a:buClr>
                <a:srgbClr val="3266CC"/>
              </a:buClr>
              <a:buSzPct val="100000"/>
              <a:buFont typeface="Arial" panose="020B0604020202020204" pitchFamily="34" charset="0"/>
              <a:buChar char="•"/>
            </a:pPr>
            <a:r>
              <a:rPr lang="en-US" sz="1800" dirty="0"/>
              <a:t>Reduced reliance on narcotics</a:t>
            </a:r>
            <a:r>
              <a:rPr lang="en-US" sz="1800" baseline="30000" dirty="0"/>
              <a:t>9</a:t>
            </a:r>
            <a:endParaRPr lang="en-US" sz="1800" dirty="0"/>
          </a:p>
        </p:txBody>
      </p:sp>
      <p:sp>
        <p:nvSpPr>
          <p:cNvPr id="25" name="Rectangle 24">
            <a:extLst>
              <a:ext uri="{FF2B5EF4-FFF2-40B4-BE49-F238E27FC236}">
                <a16:creationId xmlns:a16="http://schemas.microsoft.com/office/drawing/2014/main" id="{35635304-5B81-054F-936A-9D4DB35F2F0A}"/>
              </a:ext>
            </a:extLst>
          </p:cNvPr>
          <p:cNvSpPr/>
          <p:nvPr/>
        </p:nvSpPr>
        <p:spPr>
          <a:xfrm>
            <a:off x="4191000" y="1885950"/>
            <a:ext cx="2286000" cy="2133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91440" bIns="91440" rtlCol="0" anchor="ctr"/>
          <a:lstStyle/>
          <a:p>
            <a:pPr algn="ctr">
              <a:lnSpc>
                <a:spcPts val="1400"/>
              </a:lnSpc>
              <a:spcAft>
                <a:spcPts val="4200"/>
              </a:spcAft>
            </a:pPr>
            <a:r>
              <a:rPr lang="en-US" sz="1300" dirty="0">
                <a:solidFill>
                  <a:schemeClr val="tx1">
                    <a:lumMod val="95000"/>
                    <a:lumOff val="5000"/>
                  </a:schemeClr>
                </a:solidFill>
                <a:latin typeface="Franklin Gothic Book" charset="0"/>
                <a:ea typeface="Franklin Gothic Book" charset="0"/>
                <a:cs typeface="Franklin Gothic Book" charset="0"/>
              </a:rPr>
              <a:t>REOPERATIONS</a:t>
            </a:r>
          </a:p>
          <a:p>
            <a:pPr algn="ctr">
              <a:lnSpc>
                <a:spcPts val="1000"/>
              </a:lnSpc>
            </a:pPr>
            <a:r>
              <a:rPr lang="en-US" sz="6000" spc="-30" dirty="0">
                <a:solidFill>
                  <a:srgbClr val="3266CC"/>
                </a:solidFill>
                <a:latin typeface="Franklin Gothic Medium" charset="0"/>
                <a:ea typeface="Franklin Gothic Medium" charset="0"/>
                <a:cs typeface="Franklin Gothic Medium" charset="0"/>
              </a:rPr>
              <a:t>4x </a:t>
            </a:r>
          </a:p>
          <a:p>
            <a:pPr algn="ctr">
              <a:lnSpc>
                <a:spcPts val="2300"/>
              </a:lnSpc>
              <a:spcBef>
                <a:spcPts val="300"/>
              </a:spcBef>
              <a:spcAft>
                <a:spcPts val="1200"/>
              </a:spcAft>
            </a:pPr>
            <a:r>
              <a:rPr lang="en-US" sz="2800" spc="-30" dirty="0">
                <a:solidFill>
                  <a:srgbClr val="3266CC"/>
                </a:solidFill>
                <a:latin typeface="Franklin Gothic Medium" charset="0"/>
                <a:ea typeface="Franklin Gothic Medium" charset="0"/>
                <a:cs typeface="Franklin Gothic Medium" charset="0"/>
              </a:rPr>
              <a:t>FEWER</a:t>
            </a:r>
          </a:p>
          <a:p>
            <a:pPr algn="ctr">
              <a:lnSpc>
                <a:spcPts val="1400"/>
              </a:lnSpc>
            </a:pPr>
            <a:r>
              <a:rPr lang="en-US" sz="1300" dirty="0">
                <a:solidFill>
                  <a:schemeClr val="tx1">
                    <a:lumMod val="95000"/>
                    <a:lumOff val="5000"/>
                  </a:schemeClr>
                </a:solidFill>
                <a:latin typeface="Franklin Gothic Book" charset="0"/>
                <a:ea typeface="Franklin Gothic Book" charset="0"/>
                <a:cs typeface="Franklin Gothic Book" charset="0"/>
              </a:rPr>
              <a:t>at 7 years compared to ACDF with a plate &amp; cage</a:t>
            </a:r>
            <a:r>
              <a:rPr lang="en-US" sz="1300" baseline="30000" dirty="0">
                <a:solidFill>
                  <a:schemeClr val="tx1">
                    <a:lumMod val="95000"/>
                    <a:lumOff val="5000"/>
                  </a:schemeClr>
                </a:solidFill>
                <a:latin typeface="Franklin Gothic Book" charset="0"/>
                <a:ea typeface="Franklin Gothic Book" charset="0"/>
                <a:cs typeface="Franklin Gothic Book" charset="0"/>
              </a:rPr>
              <a:t>7</a:t>
            </a:r>
            <a:r>
              <a:rPr lang="en-US" sz="1300" dirty="0">
                <a:solidFill>
                  <a:schemeClr val="tx1">
                    <a:lumMod val="95000"/>
                    <a:lumOff val="5000"/>
                  </a:schemeClr>
                </a:solidFill>
                <a:latin typeface="Franklin Gothic Book" charset="0"/>
                <a:ea typeface="Franklin Gothic Book" charset="0"/>
                <a:cs typeface="Franklin Gothic Book" charset="0"/>
              </a:rPr>
              <a:t> </a:t>
            </a:r>
          </a:p>
        </p:txBody>
      </p:sp>
      <p:sp>
        <p:nvSpPr>
          <p:cNvPr id="26" name="Rectangle 25">
            <a:extLst>
              <a:ext uri="{FF2B5EF4-FFF2-40B4-BE49-F238E27FC236}">
                <a16:creationId xmlns:a16="http://schemas.microsoft.com/office/drawing/2014/main" id="{E69429A3-79A5-9447-8C08-4B105C30296A}"/>
              </a:ext>
            </a:extLst>
          </p:cNvPr>
          <p:cNvSpPr/>
          <p:nvPr/>
        </p:nvSpPr>
        <p:spPr>
          <a:xfrm>
            <a:off x="6629400" y="1885950"/>
            <a:ext cx="2286000" cy="2133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91440" bIns="91440" rtlCol="0" anchor="ctr"/>
          <a:lstStyle/>
          <a:p>
            <a:pPr algn="ctr">
              <a:lnSpc>
                <a:spcPts val="1400"/>
              </a:lnSpc>
              <a:spcAft>
                <a:spcPts val="4200"/>
              </a:spcAft>
            </a:pPr>
            <a:r>
              <a:rPr lang="en-US" sz="1300" dirty="0">
                <a:solidFill>
                  <a:schemeClr val="tx1">
                    <a:lumMod val="95000"/>
                    <a:lumOff val="5000"/>
                  </a:schemeClr>
                </a:solidFill>
                <a:latin typeface="Franklin Gothic Book" charset="0"/>
                <a:ea typeface="Franklin Gothic Book" charset="0"/>
                <a:cs typeface="Franklin Gothic Book" charset="0"/>
              </a:rPr>
              <a:t>INCIDENCES OF ADJACENT SEGMENT DISEASE</a:t>
            </a:r>
          </a:p>
          <a:p>
            <a:pPr algn="ctr">
              <a:lnSpc>
                <a:spcPts val="1000"/>
              </a:lnSpc>
            </a:pPr>
            <a:r>
              <a:rPr lang="en-US" sz="6000" spc="-30" dirty="0">
                <a:solidFill>
                  <a:srgbClr val="3266CC"/>
                </a:solidFill>
                <a:latin typeface="Franklin Gothic Medium" charset="0"/>
                <a:ea typeface="Franklin Gothic Medium" charset="0"/>
                <a:cs typeface="Franklin Gothic Medium" charset="0"/>
              </a:rPr>
              <a:t>4x </a:t>
            </a:r>
          </a:p>
          <a:p>
            <a:pPr algn="ctr">
              <a:lnSpc>
                <a:spcPts val="2300"/>
              </a:lnSpc>
              <a:spcBef>
                <a:spcPts val="300"/>
              </a:spcBef>
              <a:spcAft>
                <a:spcPts val="1200"/>
              </a:spcAft>
            </a:pPr>
            <a:r>
              <a:rPr lang="en-US" sz="2800" spc="-30" dirty="0">
                <a:solidFill>
                  <a:srgbClr val="3266CC"/>
                </a:solidFill>
                <a:latin typeface="Franklin Gothic Medium" charset="0"/>
                <a:ea typeface="Franklin Gothic Medium" charset="0"/>
                <a:cs typeface="Franklin Gothic Medium" charset="0"/>
              </a:rPr>
              <a:t>FEWER</a:t>
            </a:r>
          </a:p>
          <a:p>
            <a:pPr algn="ctr">
              <a:lnSpc>
                <a:spcPts val="1400"/>
              </a:lnSpc>
            </a:pPr>
            <a:r>
              <a:rPr lang="en-US" sz="1300" dirty="0">
                <a:solidFill>
                  <a:schemeClr val="tx1">
                    <a:lumMod val="95000"/>
                    <a:lumOff val="5000"/>
                  </a:schemeClr>
                </a:solidFill>
                <a:latin typeface="Franklin Gothic Book" charset="0"/>
                <a:ea typeface="Franklin Gothic Book" charset="0"/>
                <a:cs typeface="Franklin Gothic Book" charset="0"/>
              </a:rPr>
              <a:t>at 7 years compared to ACDF with a plate &amp; cage</a:t>
            </a:r>
            <a:r>
              <a:rPr lang="en-US" sz="1300" baseline="30000" dirty="0">
                <a:solidFill>
                  <a:schemeClr val="tx1">
                    <a:lumMod val="95000"/>
                    <a:lumOff val="5000"/>
                  </a:schemeClr>
                </a:solidFill>
                <a:latin typeface="Franklin Gothic Book" charset="0"/>
                <a:ea typeface="Franklin Gothic Book" charset="0"/>
                <a:cs typeface="Franklin Gothic Book" charset="0"/>
              </a:rPr>
              <a:t>2</a:t>
            </a:r>
            <a:r>
              <a:rPr lang="en-US" sz="1300" dirty="0">
                <a:solidFill>
                  <a:schemeClr val="tx1">
                    <a:lumMod val="95000"/>
                    <a:lumOff val="5000"/>
                  </a:schemeClr>
                </a:solidFill>
                <a:latin typeface="Franklin Gothic Book" charset="0"/>
                <a:ea typeface="Franklin Gothic Book" charset="0"/>
                <a:cs typeface="Franklin Gothic Book" charset="0"/>
              </a:rPr>
              <a:t> </a:t>
            </a:r>
          </a:p>
        </p:txBody>
      </p:sp>
      <p:graphicFrame>
        <p:nvGraphicFramePr>
          <p:cNvPr id="27" name="Table 26">
            <a:extLst>
              <a:ext uri="{FF2B5EF4-FFF2-40B4-BE49-F238E27FC236}">
                <a16:creationId xmlns:a16="http://schemas.microsoft.com/office/drawing/2014/main" id="{91DC8679-3692-1B4E-8873-3E6D94A6F840}"/>
              </a:ext>
            </a:extLst>
          </p:cNvPr>
          <p:cNvGraphicFramePr>
            <a:graphicFrameLocks noGrp="1"/>
          </p:cNvGraphicFramePr>
          <p:nvPr>
            <p:extLst>
              <p:ext uri="{D42A27DB-BD31-4B8C-83A1-F6EECF244321}">
                <p14:modId xmlns:p14="http://schemas.microsoft.com/office/powerpoint/2010/main" val="1484734865"/>
              </p:ext>
            </p:extLst>
          </p:nvPr>
        </p:nvGraphicFramePr>
        <p:xfrm>
          <a:off x="4191000" y="1047750"/>
          <a:ext cx="4724399" cy="741680"/>
        </p:xfrm>
        <a:graphic>
          <a:graphicData uri="http://schemas.openxmlformats.org/drawingml/2006/table">
            <a:tbl>
              <a:tblPr firstRow="1" bandRow="1">
                <a:tableStyleId>{073A0DAA-6AF3-43AB-8588-CEC1D06C72B9}</a:tableStyleId>
              </a:tblPr>
              <a:tblGrid>
                <a:gridCol w="2413311">
                  <a:extLst>
                    <a:ext uri="{9D8B030D-6E8A-4147-A177-3AD203B41FA5}">
                      <a16:colId xmlns:a16="http://schemas.microsoft.com/office/drawing/2014/main" val="20000"/>
                    </a:ext>
                  </a:extLst>
                </a:gridCol>
                <a:gridCol w="1155544">
                  <a:extLst>
                    <a:ext uri="{9D8B030D-6E8A-4147-A177-3AD203B41FA5}">
                      <a16:colId xmlns:a16="http://schemas.microsoft.com/office/drawing/2014/main" val="20001"/>
                    </a:ext>
                  </a:extLst>
                </a:gridCol>
                <a:gridCol w="1155544">
                  <a:extLst>
                    <a:ext uri="{9D8B030D-6E8A-4147-A177-3AD203B41FA5}">
                      <a16:colId xmlns:a16="http://schemas.microsoft.com/office/drawing/2014/main" val="20002"/>
                    </a:ext>
                  </a:extLst>
                </a:gridCol>
              </a:tblGrid>
              <a:tr h="370840">
                <a:tc rowSpan="2">
                  <a:txBody>
                    <a:bodyPr/>
                    <a:lstStyle/>
                    <a:p>
                      <a:pPr marL="0" marR="0" indent="0" algn="l" rtl="0" eaLnBrk="1" fontAlgn="auto" latinLnBrk="0" hangingPunct="1">
                        <a:spcBef>
                          <a:spcPts val="0"/>
                        </a:spcBef>
                        <a:spcAft>
                          <a:spcPts val="0"/>
                        </a:spcAft>
                      </a:pPr>
                      <a:r>
                        <a:rPr lang="en-US" sz="1800" b="1" i="0" u="none" strike="noStrike" kern="1200" dirty="0">
                          <a:solidFill>
                            <a:schemeClr val="bg1"/>
                          </a:solidFill>
                          <a:effectLst/>
                          <a:latin typeface="Franklin Gothic Medium" charset="0"/>
                          <a:ea typeface="Franklin Gothic Medium" charset="0"/>
                          <a:cs typeface="Franklin Gothic Medium" charset="0"/>
                        </a:rPr>
                        <a:t>Strong</a:t>
                      </a:r>
                      <a:r>
                        <a:rPr lang="en-US" sz="1800" b="1" i="0" u="none" strike="noStrike" kern="1200" baseline="0" dirty="0">
                          <a:solidFill>
                            <a:schemeClr val="bg1"/>
                          </a:solidFill>
                          <a:effectLst/>
                          <a:latin typeface="Franklin Gothic Medium" charset="0"/>
                          <a:ea typeface="Franklin Gothic Medium" charset="0"/>
                          <a:cs typeface="Franklin Gothic Medium" charset="0"/>
                        </a:rPr>
                        <a:t> Narcotic Usage</a:t>
                      </a:r>
                      <a:r>
                        <a:rPr lang="en-US" sz="1400" b="1" i="0" u="none" strike="noStrike" kern="1200" baseline="0" dirty="0">
                          <a:solidFill>
                            <a:schemeClr val="bg1"/>
                          </a:solidFill>
                          <a:effectLst/>
                          <a:latin typeface="Franklin Gothic Medium" charset="0"/>
                          <a:ea typeface="Franklin Gothic Medium" charset="0"/>
                          <a:cs typeface="Franklin Gothic Medium" charset="0"/>
                        </a:rPr>
                        <a:t> </a:t>
                      </a:r>
                      <a:br>
                        <a:rPr lang="en-US" sz="1400" b="1" i="0" u="none" strike="noStrike" kern="1200" baseline="0" dirty="0">
                          <a:solidFill>
                            <a:schemeClr val="bg1"/>
                          </a:solidFill>
                          <a:effectLst/>
                          <a:latin typeface="Franklin Gothic Medium" charset="0"/>
                          <a:ea typeface="Franklin Gothic Medium" charset="0"/>
                          <a:cs typeface="Franklin Gothic Medium" charset="0"/>
                        </a:rPr>
                      </a:br>
                      <a:r>
                        <a:rPr lang="en-US" sz="1200" b="0" i="0" u="none" strike="noStrike" kern="1200" baseline="0" dirty="0">
                          <a:solidFill>
                            <a:schemeClr val="bg1"/>
                          </a:solidFill>
                          <a:effectLst/>
                          <a:latin typeface="Franklin Gothic Medium" charset="0"/>
                          <a:ea typeface="Franklin Gothic Medium" charset="0"/>
                          <a:cs typeface="Franklin Gothic Medium" charset="0"/>
                        </a:rPr>
                        <a:t>(at 2 Years)</a:t>
                      </a:r>
                      <a:r>
                        <a:rPr lang="en-US" sz="1200" b="0" i="0" u="none" strike="noStrike" kern="1200" baseline="30000" dirty="0">
                          <a:solidFill>
                            <a:schemeClr val="bg1"/>
                          </a:solidFill>
                          <a:effectLst/>
                          <a:latin typeface="Franklin Gothic Medium" charset="0"/>
                          <a:ea typeface="Franklin Gothic Medium" charset="0"/>
                          <a:cs typeface="Franklin Gothic Medium" charset="0"/>
                        </a:rPr>
                        <a:t>6</a:t>
                      </a:r>
                      <a:endParaRPr lang="en-US" sz="1200" b="0" i="0" u="none" strike="noStrike" baseline="30000" dirty="0">
                        <a:solidFill>
                          <a:schemeClr val="bg1"/>
                        </a:solidFill>
                        <a:effectLst/>
                        <a:latin typeface="Franklin Gothic Medium" charset="0"/>
                        <a:ea typeface="Franklin Gothic Medium" charset="0"/>
                        <a:cs typeface="Franklin Gothic Medium"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6666"/>
                    </a:solidFill>
                  </a:tcPr>
                </a:tc>
                <a:tc>
                  <a:txBody>
                    <a:bodyPr/>
                    <a:lstStyle/>
                    <a:p>
                      <a:pPr algn="ctr"/>
                      <a:r>
                        <a:rPr lang="en-US" sz="1600" dirty="0">
                          <a:latin typeface="Franklin Gothic Medium" charset="0"/>
                          <a:ea typeface="Franklin Gothic Medium" charset="0"/>
                          <a:cs typeface="Franklin Gothic Medium" charset="0"/>
                        </a:rPr>
                        <a:t>ACDF</a:t>
                      </a:r>
                      <a:endParaRPr lang="en-US" sz="16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6666"/>
                    </a:solidFill>
                  </a:tcPr>
                </a:tc>
                <a:tc>
                  <a:txBody>
                    <a:bodyPr/>
                    <a:lstStyle/>
                    <a:p>
                      <a:pPr algn="ctr"/>
                      <a:r>
                        <a:rPr lang="en-US" sz="1600" baseline="0" dirty="0">
                          <a:latin typeface="Franklin Gothic Medium" charset="0"/>
                          <a:ea typeface="Franklin Gothic Medium" charset="0"/>
                          <a:cs typeface="Franklin Gothic Medium" charset="0"/>
                        </a:rPr>
                        <a:t>TDR</a:t>
                      </a:r>
                      <a:endParaRPr lang="en-US" sz="16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6666"/>
                    </a:solidFill>
                  </a:tcPr>
                </a:tc>
                <a:extLst>
                  <a:ext uri="{0D108BD9-81ED-4DB2-BD59-A6C34878D82A}">
                    <a16:rowId xmlns:a16="http://schemas.microsoft.com/office/drawing/2014/main" val="10000"/>
                  </a:ext>
                </a:extLst>
              </a:tr>
              <a:tr h="370840">
                <a:tc vMerge="1">
                  <a:txBody>
                    <a:bodyPr/>
                    <a:lstStyle/>
                    <a:p>
                      <a:pPr marL="0" marR="0" indent="0" algn="l" rtl="0" eaLnBrk="1" fontAlgn="auto" latinLnBrk="0" hangingPunct="1">
                        <a:spcBef>
                          <a:spcPts val="0"/>
                        </a:spcBef>
                        <a:spcAft>
                          <a:spcPts val="0"/>
                        </a:spcAft>
                      </a:pPr>
                      <a:endParaRPr lang="en-US" sz="1200" b="0" i="0" u="none" strike="noStrike" dirty="0">
                        <a:solidFill>
                          <a:schemeClr val="tx1">
                            <a:lumMod val="85000"/>
                            <a:lumOff val="15000"/>
                          </a:schemeClr>
                        </a:solidFill>
                        <a:effectLst/>
                        <a:latin typeface="Franklin Gothic Medium" charset="0"/>
                        <a:ea typeface="Franklin Gothic Medium" charset="0"/>
                        <a:cs typeface="Franklin Gothic Medium" charset="0"/>
                      </a:endParaRPr>
                    </a:p>
                  </a:txBody>
                  <a:tcPr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400" b="1" i="0" u="none" strike="noStrike" kern="1200" dirty="0">
                          <a:solidFill>
                            <a:schemeClr val="tx1">
                              <a:lumMod val="85000"/>
                              <a:lumOff val="15000"/>
                            </a:schemeClr>
                          </a:solidFill>
                          <a:effectLst/>
                          <a:latin typeface="Franklin Gothic Book" charset="0"/>
                          <a:ea typeface="Franklin Gothic Book" charset="0"/>
                          <a:cs typeface="Franklin Gothic Book" charset="0"/>
                        </a:rPr>
                        <a:t>20.8%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rtl="0" eaLnBrk="1" fontAlgn="auto" latinLnBrk="0" hangingPunct="1">
                        <a:spcBef>
                          <a:spcPts val="0"/>
                        </a:spcBef>
                        <a:spcAft>
                          <a:spcPts val="0"/>
                        </a:spcAft>
                      </a:pPr>
                      <a:r>
                        <a:rPr lang="en-US" sz="1400" b="1" i="0" u="none" strike="noStrike" kern="1200" dirty="0">
                          <a:solidFill>
                            <a:schemeClr val="tx1">
                              <a:lumMod val="85000"/>
                              <a:lumOff val="15000"/>
                            </a:schemeClr>
                          </a:solidFill>
                          <a:effectLst/>
                          <a:latin typeface="Franklin Gothic Book" charset="0"/>
                          <a:ea typeface="Franklin Gothic Book" charset="0"/>
                          <a:cs typeface="Franklin Gothic Book" charset="0"/>
                        </a:rPr>
                        <a:t>10%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624182754"/>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B3784250-4427-2E4A-8D81-8C10E2CF6F5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583" t="28839" r="17210" b="17757"/>
          <a:stretch/>
        </p:blipFill>
        <p:spPr bwMode="auto">
          <a:xfrm>
            <a:off x="5396535" y="880368"/>
            <a:ext cx="3438296" cy="3438296"/>
          </a:xfrm>
          <a:prstGeom prst="ellipse">
            <a:avLst/>
          </a:prstGeom>
          <a:noFill/>
          <a:ln w="31750">
            <a:solidFill>
              <a:schemeClr val="bg1">
                <a:alpha val="50000"/>
              </a:schemeClr>
            </a:solidFill>
          </a:ln>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227FAD54-315B-024D-A8FC-8D56C89BB671}"/>
              </a:ext>
            </a:extLst>
          </p:cNvPr>
          <p:cNvSpPr>
            <a:spLocks noGrp="1"/>
          </p:cNvSpPr>
          <p:nvPr>
            <p:ph type="title"/>
          </p:nvPr>
        </p:nvSpPr>
        <p:spPr>
          <a:xfrm>
            <a:off x="304800" y="361950"/>
            <a:ext cx="5029200" cy="990602"/>
          </a:xfrm>
        </p:spPr>
        <p:txBody>
          <a:bodyPr anchor="t"/>
          <a:lstStyle/>
          <a:p>
            <a:r>
              <a:rPr lang="en-US" spc="-50" dirty="0">
                <a:effectLst/>
              </a:rPr>
              <a:t>Surgical Intervention Advancements: </a:t>
            </a:r>
            <a:br>
              <a:rPr lang="en-US" spc="-50" dirty="0">
                <a:effectLst/>
              </a:rPr>
            </a:br>
            <a:r>
              <a:rPr lang="en-US" spc="-50" dirty="0">
                <a:effectLst/>
              </a:rPr>
              <a:t>Stand-Alone ACDF Benefits</a:t>
            </a:r>
            <a:endParaRPr lang="en-US" sz="3000" spc="-50" dirty="0">
              <a:effectLst/>
              <a:latin typeface="Franklin Gothic Medium" charset="0"/>
              <a:ea typeface="Franklin Gothic Medium" charset="0"/>
              <a:cs typeface="Franklin Gothic Medium" charset="0"/>
            </a:endParaRPr>
          </a:p>
        </p:txBody>
      </p:sp>
      <p:sp>
        <p:nvSpPr>
          <p:cNvPr id="19" name="Rectangle 18">
            <a:extLst>
              <a:ext uri="{FF2B5EF4-FFF2-40B4-BE49-F238E27FC236}">
                <a16:creationId xmlns:a16="http://schemas.microsoft.com/office/drawing/2014/main" id="{818EC2B2-236D-0D4C-98BC-0B269C87EFF9}"/>
              </a:ext>
            </a:extLst>
          </p:cNvPr>
          <p:cNvSpPr/>
          <p:nvPr/>
        </p:nvSpPr>
        <p:spPr>
          <a:xfrm>
            <a:off x="4724400" y="4629150"/>
            <a:ext cx="4343400" cy="502702"/>
          </a:xfrm>
          <a:prstGeom prst="rect">
            <a:avLst/>
          </a:prstGeom>
        </p:spPr>
        <p:txBody>
          <a:bodyPr wrap="square">
            <a:spAutoFit/>
          </a:bodyPr>
          <a:lstStyle/>
          <a:p>
            <a:r>
              <a:rPr lang="en-US" sz="1000" i="1" spc="-40" baseline="30000" dirty="0">
                <a:latin typeface="Franklin Gothic Medium Cond" charset="0"/>
                <a:ea typeface="Franklin Gothic Medium Cond" charset="0"/>
                <a:cs typeface="Franklin Gothic Medium Cond" charset="0"/>
              </a:rPr>
              <a:t>10 “ACDF” Spine Universe, Remedy Health Media, 15 Nov. 2021, https://www.spineuniverse.com/resource-center/outpatient-spine-surgery/anterior-cervical-discectomy-fusion-acdf-outpatient-spine.</a:t>
            </a:r>
            <a:endParaRPr lang="en-US" sz="1000" i="1" spc="-40" dirty="0">
              <a:latin typeface="Franklin Gothic Medium Cond" charset="0"/>
              <a:ea typeface="Franklin Gothic Medium Cond" charset="0"/>
              <a:cs typeface="Franklin Gothic Medium Cond" charset="0"/>
            </a:endParaRPr>
          </a:p>
          <a:p>
            <a:endParaRPr lang="en-US" sz="1000" i="1" spc="-40" dirty="0">
              <a:latin typeface="Franklin Gothic Medium Cond" charset="0"/>
              <a:ea typeface="Franklin Gothic Medium Cond" charset="0"/>
              <a:cs typeface="Franklin Gothic Medium Cond" charset="0"/>
            </a:endParaRPr>
          </a:p>
        </p:txBody>
      </p:sp>
      <p:sp>
        <p:nvSpPr>
          <p:cNvPr id="8" name="Content Placeholder 2">
            <a:extLst>
              <a:ext uri="{FF2B5EF4-FFF2-40B4-BE49-F238E27FC236}">
                <a16:creationId xmlns:a16="http://schemas.microsoft.com/office/drawing/2014/main" id="{3117C3F8-9E10-BE4A-A574-BFA74DE1DD1C}"/>
              </a:ext>
            </a:extLst>
          </p:cNvPr>
          <p:cNvSpPr txBox="1">
            <a:spLocks/>
          </p:cNvSpPr>
          <p:nvPr/>
        </p:nvSpPr>
        <p:spPr>
          <a:xfrm>
            <a:off x="304800" y="1796213"/>
            <a:ext cx="5091735" cy="2501527"/>
          </a:xfrm>
          <a:prstGeom prst="rect">
            <a:avLst/>
          </a:prstGeom>
          <a:effectLst/>
        </p:spPr>
        <p:txBody>
          <a:bodyPr anchor="t"/>
          <a:lstStyle>
            <a:defPPr>
              <a:defRPr lang="en-US"/>
            </a:defPPr>
            <a:lvl1pPr indent="0" defTabSz="685800">
              <a:lnSpc>
                <a:spcPts val="2200"/>
              </a:lnSpc>
              <a:spcBef>
                <a:spcPts val="0"/>
              </a:spcBef>
              <a:spcAft>
                <a:spcPts val="1800"/>
              </a:spcAft>
              <a:buClr>
                <a:srgbClr val="0086F0"/>
              </a:buClr>
              <a:buSzPct val="115000"/>
              <a:buFontTx/>
              <a:buNone/>
              <a:defRPr b="0" i="0" spc="-75" baseline="0">
                <a:solidFill>
                  <a:srgbClr val="E7E7E7"/>
                </a:solidFill>
                <a:effectLst>
                  <a:outerShdw blurRad="50800" dist="38100" dir="2700000" algn="tl" rotWithShape="0">
                    <a:prstClr val="black">
                      <a:alpha val="15000"/>
                    </a:prstClr>
                  </a:outerShdw>
                </a:effectLst>
                <a:latin typeface="Franklin Gothic Book" charset="0"/>
                <a:ea typeface="Franklin Gothic Book" charset="0"/>
                <a:cs typeface="Franklin Gothic Book" charset="0"/>
              </a:defRPr>
            </a:lvl1pPr>
            <a:lvl2pPr marL="557213" indent="-214313" defTabSz="685800">
              <a:lnSpc>
                <a:spcPts val="2250"/>
              </a:lnSpc>
              <a:spcBef>
                <a:spcPts val="0"/>
              </a:spcBef>
              <a:spcAft>
                <a:spcPts val="300"/>
              </a:spcAft>
              <a:buSzPct val="110000"/>
              <a:buFont typeface="Arial" charset="0"/>
              <a:buChar char="•"/>
              <a:defRPr sz="2100" b="0" i="0" spc="-75" baseline="0">
                <a:solidFill>
                  <a:schemeClr val="bg1"/>
                </a:solidFill>
                <a:latin typeface="Franklin Gothic Book" charset="0"/>
                <a:ea typeface="Franklin Gothic Book" charset="0"/>
                <a:cs typeface="Franklin Gothic Book" charset="0"/>
              </a:defRPr>
            </a:lvl2pPr>
            <a:lvl3pPr marL="857250" indent="-171450" defTabSz="685800">
              <a:lnSpc>
                <a:spcPts val="2250"/>
              </a:lnSpc>
              <a:spcBef>
                <a:spcPts val="0"/>
              </a:spcBef>
              <a:spcAft>
                <a:spcPts val="300"/>
              </a:spcAft>
              <a:buSzPct val="75000"/>
              <a:buFont typeface=".LucidaGrandeUI" charset="0"/>
              <a:buChar char="○"/>
              <a:defRPr b="0" i="0" spc="-75" baseline="0">
                <a:solidFill>
                  <a:schemeClr val="bg1"/>
                </a:solidFill>
                <a:latin typeface="Franklin Gothic Book" charset="0"/>
                <a:ea typeface="Franklin Gothic Book" charset="0"/>
                <a:cs typeface="Franklin Gothic Book" charset="0"/>
              </a:defRPr>
            </a:lvl3pPr>
            <a:lvl4pPr marL="1200150" indent="-171450" defTabSz="685800">
              <a:lnSpc>
                <a:spcPts val="2250"/>
              </a:lnSpc>
              <a:spcBef>
                <a:spcPts val="0"/>
              </a:spcBef>
              <a:spcAft>
                <a:spcPts val="300"/>
              </a:spcAft>
              <a:buClr>
                <a:schemeClr val="tx1">
                  <a:lumMod val="50000"/>
                  <a:lumOff val="50000"/>
                </a:schemeClr>
              </a:buClr>
              <a:buFont typeface="Arial" charset="0"/>
              <a:buChar char="•"/>
              <a:defRPr sz="1500" b="0" i="0" spc="-75" baseline="0">
                <a:solidFill>
                  <a:schemeClr val="bg1"/>
                </a:solidFill>
                <a:latin typeface="Franklin Gothic Book" charset="0"/>
                <a:ea typeface="Franklin Gothic Book" charset="0"/>
                <a:cs typeface="Franklin Gothic Book" charset="0"/>
              </a:defRPr>
            </a:lvl4pPr>
            <a:lvl5pPr marL="1543050" indent="-171450" defTabSz="685800">
              <a:lnSpc>
                <a:spcPts val="2250"/>
              </a:lnSpc>
              <a:spcBef>
                <a:spcPts val="0"/>
              </a:spcBef>
              <a:spcAft>
                <a:spcPts val="300"/>
              </a:spcAft>
              <a:buFont typeface="Arial" panose="020B0604020202020204" pitchFamily="34" charset="0"/>
              <a:buChar char="»"/>
              <a:defRPr sz="1500" b="0" i="0" spc="-75" baseline="0">
                <a:solidFill>
                  <a:schemeClr val="bg1"/>
                </a:solidFill>
                <a:latin typeface="Franklin Gothic Book" charset="0"/>
                <a:ea typeface="Franklin Gothic Book" charset="0"/>
                <a:cs typeface="Franklin Gothic Book" charset="0"/>
              </a:defRPr>
            </a:lvl5pPr>
            <a:lvl6pPr marL="1885950" indent="-171450" defTabSz="685800">
              <a:spcBef>
                <a:spcPct val="20000"/>
              </a:spcBef>
              <a:buFont typeface="Arial" panose="020B0604020202020204" pitchFamily="34" charset="0"/>
              <a:buChar char="•"/>
              <a:defRPr sz="1500"/>
            </a:lvl6pPr>
            <a:lvl7pPr marL="2228850" indent="-171450" defTabSz="685800">
              <a:spcBef>
                <a:spcPct val="20000"/>
              </a:spcBef>
              <a:buFont typeface="Arial" panose="020B0604020202020204" pitchFamily="34" charset="0"/>
              <a:buChar char="•"/>
              <a:defRPr sz="1500"/>
            </a:lvl7pPr>
            <a:lvl8pPr marL="2571750" indent="-171450" defTabSz="685800">
              <a:spcBef>
                <a:spcPct val="20000"/>
              </a:spcBef>
              <a:buFont typeface="Arial" panose="020B0604020202020204" pitchFamily="34" charset="0"/>
              <a:buChar char="•"/>
              <a:defRPr sz="1500"/>
            </a:lvl8pPr>
            <a:lvl9pPr marL="2914650" indent="-171450" defTabSz="685800">
              <a:spcBef>
                <a:spcPct val="20000"/>
              </a:spcBef>
              <a:buFont typeface="Arial" panose="020B0604020202020204" pitchFamily="34" charset="0"/>
              <a:buChar char="•"/>
              <a:defRPr sz="1500"/>
            </a:lvl9pPr>
          </a:lstStyle>
          <a:p>
            <a:pPr>
              <a:lnSpc>
                <a:spcPts val="2000"/>
              </a:lnSpc>
              <a:spcAft>
                <a:spcPts val="300"/>
              </a:spcAft>
            </a:pPr>
            <a:r>
              <a:rPr lang="en-US" b="1" dirty="0">
                <a:solidFill>
                  <a:schemeClr val="bg1"/>
                </a:solidFill>
                <a:latin typeface="Franklin Gothic Demi" panose="020B0603020102020204" pitchFamily="34" charset="0"/>
              </a:rPr>
              <a:t>Traditionally, ACDF is the procedure of choice </a:t>
            </a:r>
          </a:p>
          <a:p>
            <a:pPr marL="285750" indent="-285750">
              <a:lnSpc>
                <a:spcPts val="2000"/>
              </a:lnSpc>
              <a:spcAft>
                <a:spcPts val="300"/>
              </a:spcAft>
              <a:buClr>
                <a:srgbClr val="FF6666"/>
              </a:buClr>
              <a:buFont typeface="Arial" panose="020B0604020202020204" pitchFamily="34" charset="0"/>
              <a:buChar char="•"/>
            </a:pPr>
            <a:r>
              <a:rPr lang="en-US" dirty="0">
                <a:solidFill>
                  <a:schemeClr val="bg1"/>
                </a:solidFill>
              </a:rPr>
              <a:t>50 years of clinical usage</a:t>
            </a:r>
          </a:p>
          <a:p>
            <a:pPr marL="285750" indent="-285750">
              <a:lnSpc>
                <a:spcPts val="2000"/>
              </a:lnSpc>
              <a:buClr>
                <a:srgbClr val="FF6666"/>
              </a:buClr>
              <a:buFont typeface="Arial" panose="020B0604020202020204" pitchFamily="34" charset="0"/>
              <a:buChar char="•"/>
            </a:pPr>
            <a:r>
              <a:rPr lang="en-US" dirty="0">
                <a:solidFill>
                  <a:schemeClr val="bg1"/>
                </a:solidFill>
              </a:rPr>
              <a:t>Widely accepted technique</a:t>
            </a:r>
          </a:p>
          <a:p>
            <a:pPr>
              <a:lnSpc>
                <a:spcPts val="2000"/>
              </a:lnSpc>
              <a:spcAft>
                <a:spcPts val="300"/>
              </a:spcAft>
            </a:pPr>
            <a:r>
              <a:rPr lang="en-US" b="1" dirty="0">
                <a:solidFill>
                  <a:schemeClr val="bg1"/>
                </a:solidFill>
                <a:latin typeface="Franklin Gothic Demi" panose="020B0603020102020204" pitchFamily="34" charset="0"/>
              </a:rPr>
              <a:t>The goal of ACDF is to fuse two vertebrae, stabilize the spine, and prevent motion to</a:t>
            </a:r>
            <a:r>
              <a:rPr lang="en-US" baseline="30000" dirty="0">
                <a:solidFill>
                  <a:schemeClr val="bg1"/>
                </a:solidFill>
                <a:latin typeface="Franklin Gothic Demi" panose="020B0603020102020204" pitchFamily="34" charset="0"/>
              </a:rPr>
              <a:t>10</a:t>
            </a:r>
            <a:r>
              <a:rPr lang="en-US" b="1" dirty="0">
                <a:solidFill>
                  <a:schemeClr val="bg1"/>
                </a:solidFill>
                <a:latin typeface="Franklin Gothic Demi" panose="020B0603020102020204" pitchFamily="34" charset="0"/>
              </a:rPr>
              <a:t>: </a:t>
            </a:r>
          </a:p>
          <a:p>
            <a:pPr marL="285750" indent="-285750">
              <a:lnSpc>
                <a:spcPts val="2000"/>
              </a:lnSpc>
              <a:spcAft>
                <a:spcPts val="300"/>
              </a:spcAft>
              <a:buClr>
                <a:srgbClr val="FF6666"/>
              </a:buClr>
              <a:buFont typeface="Arial" panose="020B0604020202020204" pitchFamily="34" charset="0"/>
              <a:buChar char="•"/>
            </a:pPr>
            <a:r>
              <a:rPr lang="en-US" dirty="0">
                <a:solidFill>
                  <a:schemeClr val="bg1"/>
                </a:solidFill>
              </a:rPr>
              <a:t>Eliminate pain – neck pain/arm pain</a:t>
            </a:r>
          </a:p>
          <a:p>
            <a:pPr marL="285750" indent="-285750">
              <a:lnSpc>
                <a:spcPts val="2000"/>
              </a:lnSpc>
              <a:spcAft>
                <a:spcPts val="300"/>
              </a:spcAft>
              <a:buClr>
                <a:srgbClr val="FF6666"/>
              </a:buClr>
              <a:buFont typeface="Arial" panose="020B0604020202020204" pitchFamily="34" charset="0"/>
              <a:buChar char="•"/>
            </a:pPr>
            <a:r>
              <a:rPr lang="en-US" dirty="0">
                <a:solidFill>
                  <a:schemeClr val="bg1"/>
                </a:solidFill>
              </a:rPr>
              <a:t>Preserve or enhance neurological function</a:t>
            </a:r>
          </a:p>
          <a:p>
            <a:pPr marL="285750" indent="-285750">
              <a:lnSpc>
                <a:spcPts val="2000"/>
              </a:lnSpc>
              <a:spcAft>
                <a:spcPts val="300"/>
              </a:spcAft>
              <a:buClr>
                <a:srgbClr val="FF6666"/>
              </a:buClr>
              <a:buFont typeface="Arial" panose="020B0604020202020204" pitchFamily="34" charset="0"/>
              <a:buChar char="•"/>
            </a:pPr>
            <a:r>
              <a:rPr lang="en-US" dirty="0">
                <a:solidFill>
                  <a:schemeClr val="bg1"/>
                </a:solidFill>
              </a:rPr>
              <a:t>Restore disc height</a:t>
            </a:r>
          </a:p>
          <a:p>
            <a:pPr marL="285750" indent="-285750">
              <a:lnSpc>
                <a:spcPts val="2000"/>
              </a:lnSpc>
              <a:spcAft>
                <a:spcPts val="300"/>
              </a:spcAft>
              <a:buClr>
                <a:srgbClr val="FF6666"/>
              </a:buClr>
              <a:buFont typeface="Arial" panose="020B0604020202020204" pitchFamily="34" charset="0"/>
              <a:buChar char="•"/>
            </a:pPr>
            <a:r>
              <a:rPr lang="en-US" dirty="0">
                <a:solidFill>
                  <a:schemeClr val="bg1"/>
                </a:solidFill>
              </a:rPr>
              <a:t>Provide segmental stability</a:t>
            </a:r>
          </a:p>
          <a:p>
            <a:pPr marL="285750" indent="-285750">
              <a:lnSpc>
                <a:spcPts val="2000"/>
              </a:lnSpc>
              <a:spcAft>
                <a:spcPts val="300"/>
              </a:spcAft>
              <a:buClr>
                <a:srgbClr val="323399"/>
              </a:buClr>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2635724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2800" spc="-50" dirty="0"/>
              <a:t>Cervical Fusion: Cage with Plate Vs. Stand-Alone</a:t>
            </a:r>
          </a:p>
        </p:txBody>
      </p:sp>
      <p:pic>
        <p:nvPicPr>
          <p:cNvPr id="8" name="Content Placeholder 21">
            <a:extLst>
              <a:ext uri="{FF2B5EF4-FFF2-40B4-BE49-F238E27FC236}">
                <a16:creationId xmlns:a16="http://schemas.microsoft.com/office/drawing/2014/main" id="{FEFEFEA9-5962-F44B-8AB9-3A29E7944C8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207" t="24137" r="21902" b="16696"/>
          <a:stretch/>
        </p:blipFill>
        <p:spPr bwMode="auto">
          <a:xfrm>
            <a:off x="1828800" y="1333500"/>
            <a:ext cx="2438401" cy="337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Content Placeholder 11">
            <a:extLst>
              <a:ext uri="{FF2B5EF4-FFF2-40B4-BE49-F238E27FC236}">
                <a16:creationId xmlns:a16="http://schemas.microsoft.com/office/drawing/2014/main" id="{8604AC87-5BF3-AC49-9BC4-8811CA395088}"/>
              </a:ext>
            </a:extLst>
          </p:cNvPr>
          <p:cNvPicPr>
            <a:picLocks noChangeAspect="1"/>
          </p:cNvPicPr>
          <p:nvPr/>
        </p:nvPicPr>
        <p:blipFill rotWithShape="1">
          <a:blip r:embed="rId4">
            <a:extLst>
              <a:ext uri="{28A0092B-C50C-407E-A947-70E740481C1C}">
                <a14:useLocalDpi xmlns:a14="http://schemas.microsoft.com/office/drawing/2010/main" val="0"/>
              </a:ext>
            </a:extLst>
          </a:blip>
          <a:srcRect l="56288" t="8720" r="6502" b="14100"/>
          <a:stretch/>
        </p:blipFill>
        <p:spPr>
          <a:xfrm>
            <a:off x="4724401" y="1333500"/>
            <a:ext cx="2438401" cy="3371850"/>
          </a:xfrm>
          <a:prstGeom prst="rect">
            <a:avLst/>
          </a:prstGeom>
        </p:spPr>
      </p:pic>
      <p:sp>
        <p:nvSpPr>
          <p:cNvPr id="10" name="Rectangle 9">
            <a:extLst>
              <a:ext uri="{FF2B5EF4-FFF2-40B4-BE49-F238E27FC236}">
                <a16:creationId xmlns:a16="http://schemas.microsoft.com/office/drawing/2014/main" id="{4A15797A-42A6-AB40-9678-D36EA0A26B77}"/>
              </a:ext>
            </a:extLst>
          </p:cNvPr>
          <p:cNvSpPr/>
          <p:nvPr/>
        </p:nvSpPr>
        <p:spPr>
          <a:xfrm>
            <a:off x="2609146" y="1104900"/>
            <a:ext cx="877708"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950" spc="-30" dirty="0">
                <a:solidFill>
                  <a:srgbClr val="606062"/>
                </a:solidFill>
                <a:latin typeface="Franklin Gothic Medium Cond" charset="0"/>
                <a:ea typeface="Franklin Gothic Medium Cond" charset="0"/>
                <a:cs typeface="Franklin Gothic Medium Cond" charset="0"/>
              </a:rPr>
              <a:t>Plate &amp; Interbody</a:t>
            </a:r>
          </a:p>
        </p:txBody>
      </p:sp>
      <p:sp>
        <p:nvSpPr>
          <p:cNvPr id="11" name="Rectangle 10">
            <a:extLst>
              <a:ext uri="{FF2B5EF4-FFF2-40B4-BE49-F238E27FC236}">
                <a16:creationId xmlns:a16="http://schemas.microsoft.com/office/drawing/2014/main" id="{FA5DF5E0-1C3A-CA41-8390-D62DD62A5A27}"/>
              </a:ext>
            </a:extLst>
          </p:cNvPr>
          <p:cNvSpPr/>
          <p:nvPr/>
        </p:nvSpPr>
        <p:spPr>
          <a:xfrm>
            <a:off x="5257801" y="1104900"/>
            <a:ext cx="13716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950" spc="-30" dirty="0">
                <a:solidFill>
                  <a:srgbClr val="606062"/>
                </a:solidFill>
                <a:latin typeface="Franklin Gothic Medium Cond" charset="0"/>
                <a:ea typeface="Franklin Gothic Medium Cond" charset="0"/>
                <a:cs typeface="Franklin Gothic Medium Cond" charset="0"/>
              </a:rPr>
              <a:t>Stand-Alone Interbody</a:t>
            </a:r>
          </a:p>
        </p:txBody>
      </p:sp>
    </p:spTree>
    <p:extLst>
      <p:ext uri="{BB962C8B-B14F-4D97-AF65-F5344CB8AC3E}">
        <p14:creationId xmlns:p14="http://schemas.microsoft.com/office/powerpoint/2010/main" val="2220101929"/>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BDFB68FB-7738-F742-960C-C16054B38C83}"/>
              </a:ext>
            </a:extLst>
          </p:cNvPr>
          <p:cNvSpPr/>
          <p:nvPr/>
        </p:nvSpPr>
        <p:spPr>
          <a:xfrm rot="10800000">
            <a:off x="4267199" y="-8753"/>
            <a:ext cx="4893276" cy="5156887"/>
          </a:xfrm>
          <a:custGeom>
            <a:avLst/>
            <a:gdLst>
              <a:gd name="connsiteX0" fmla="*/ 0 w 1474573"/>
              <a:gd name="connsiteY0" fmla="*/ 32952 h 5148649"/>
              <a:gd name="connsiteX1" fmla="*/ 0 w 1474573"/>
              <a:gd name="connsiteY1" fmla="*/ 5148649 h 5148649"/>
              <a:gd name="connsiteX2" fmla="*/ 123567 w 1474573"/>
              <a:gd name="connsiteY2" fmla="*/ 5148649 h 5148649"/>
              <a:gd name="connsiteX3" fmla="*/ 1474573 w 1474573"/>
              <a:gd name="connsiteY3" fmla="*/ 5148649 h 5148649"/>
              <a:gd name="connsiteX4" fmla="*/ 1474573 w 1474573"/>
              <a:gd name="connsiteY4" fmla="*/ 0 h 5148649"/>
              <a:gd name="connsiteX5" fmla="*/ 0 w 1474573"/>
              <a:gd name="connsiteY5" fmla="*/ 32952 h 5148649"/>
              <a:gd name="connsiteX0" fmla="*/ 0 w 1474573"/>
              <a:gd name="connsiteY0" fmla="*/ 16476 h 5148649"/>
              <a:gd name="connsiteX1" fmla="*/ 0 w 1474573"/>
              <a:gd name="connsiteY1" fmla="*/ 5148649 h 5148649"/>
              <a:gd name="connsiteX2" fmla="*/ 123567 w 1474573"/>
              <a:gd name="connsiteY2" fmla="*/ 5148649 h 5148649"/>
              <a:gd name="connsiteX3" fmla="*/ 1474573 w 1474573"/>
              <a:gd name="connsiteY3" fmla="*/ 5148649 h 5148649"/>
              <a:gd name="connsiteX4" fmla="*/ 1474573 w 1474573"/>
              <a:gd name="connsiteY4" fmla="*/ 0 h 5148649"/>
              <a:gd name="connsiteX5" fmla="*/ 0 w 1474573"/>
              <a:gd name="connsiteY5" fmla="*/ 16476 h 5148649"/>
              <a:gd name="connsiteX0" fmla="*/ 16154 w 1498965"/>
              <a:gd name="connsiteY0" fmla="*/ 16476 h 5165125"/>
              <a:gd name="connsiteX1" fmla="*/ 16154 w 1498965"/>
              <a:gd name="connsiteY1" fmla="*/ 5148649 h 5165125"/>
              <a:gd name="connsiteX2" fmla="*/ 139721 w 1498965"/>
              <a:gd name="connsiteY2" fmla="*/ 5148649 h 5165125"/>
              <a:gd name="connsiteX3" fmla="*/ 1498965 w 1498965"/>
              <a:gd name="connsiteY3" fmla="*/ 5165125 h 5165125"/>
              <a:gd name="connsiteX4" fmla="*/ 1490727 w 1498965"/>
              <a:gd name="connsiteY4" fmla="*/ 0 h 5165125"/>
              <a:gd name="connsiteX5" fmla="*/ 16154 w 1498965"/>
              <a:gd name="connsiteY5" fmla="*/ 16476 h 5165125"/>
              <a:gd name="connsiteX0" fmla="*/ 0 w 1482811"/>
              <a:gd name="connsiteY0" fmla="*/ 16476 h 5321643"/>
              <a:gd name="connsiteX1" fmla="*/ 0 w 1482811"/>
              <a:gd name="connsiteY1" fmla="*/ 5148649 h 5321643"/>
              <a:gd name="connsiteX2" fmla="*/ 403653 w 1482811"/>
              <a:gd name="connsiteY2" fmla="*/ 5321643 h 5321643"/>
              <a:gd name="connsiteX3" fmla="*/ 1482811 w 1482811"/>
              <a:gd name="connsiteY3" fmla="*/ 5165125 h 5321643"/>
              <a:gd name="connsiteX4" fmla="*/ 1474573 w 1482811"/>
              <a:gd name="connsiteY4" fmla="*/ 0 h 5321643"/>
              <a:gd name="connsiteX5" fmla="*/ 0 w 1482811"/>
              <a:gd name="connsiteY5" fmla="*/ 16476 h 5321643"/>
              <a:gd name="connsiteX0" fmla="*/ 0 w 1482811"/>
              <a:gd name="connsiteY0" fmla="*/ 16476 h 5800527"/>
              <a:gd name="connsiteX1" fmla="*/ 0 w 1482811"/>
              <a:gd name="connsiteY1" fmla="*/ 5148649 h 5800527"/>
              <a:gd name="connsiteX2" fmla="*/ 1482811 w 1482811"/>
              <a:gd name="connsiteY2" fmla="*/ 5165125 h 5800527"/>
              <a:gd name="connsiteX3" fmla="*/ 1474573 w 1482811"/>
              <a:gd name="connsiteY3" fmla="*/ 0 h 5800527"/>
              <a:gd name="connsiteX4" fmla="*/ 0 w 1482811"/>
              <a:gd name="connsiteY4" fmla="*/ 16476 h 5800527"/>
              <a:gd name="connsiteX0" fmla="*/ 0 w 1482811"/>
              <a:gd name="connsiteY0" fmla="*/ 16476 h 5544083"/>
              <a:gd name="connsiteX1" fmla="*/ 0 w 1482811"/>
              <a:gd name="connsiteY1" fmla="*/ 5148649 h 5544083"/>
              <a:gd name="connsiteX2" fmla="*/ 1482811 w 1482811"/>
              <a:gd name="connsiteY2" fmla="*/ 5165125 h 5544083"/>
              <a:gd name="connsiteX3" fmla="*/ 1474573 w 1482811"/>
              <a:gd name="connsiteY3" fmla="*/ 0 h 5544083"/>
              <a:gd name="connsiteX4" fmla="*/ 0 w 1482811"/>
              <a:gd name="connsiteY4" fmla="*/ 16476 h 5544083"/>
              <a:gd name="connsiteX0" fmla="*/ 0 w 1482811"/>
              <a:gd name="connsiteY0" fmla="*/ 16476 h 5165125"/>
              <a:gd name="connsiteX1" fmla="*/ 0 w 1482811"/>
              <a:gd name="connsiteY1" fmla="*/ 5148649 h 5165125"/>
              <a:gd name="connsiteX2" fmla="*/ 1482811 w 1482811"/>
              <a:gd name="connsiteY2" fmla="*/ 5165125 h 5165125"/>
              <a:gd name="connsiteX3" fmla="*/ 1474573 w 1482811"/>
              <a:gd name="connsiteY3" fmla="*/ 0 h 5165125"/>
              <a:gd name="connsiteX4" fmla="*/ 0 w 1482811"/>
              <a:gd name="connsiteY4" fmla="*/ 16476 h 5165125"/>
              <a:gd name="connsiteX0" fmla="*/ 8238 w 1482811"/>
              <a:gd name="connsiteY0" fmla="*/ 8238 h 5165125"/>
              <a:gd name="connsiteX1" fmla="*/ 0 w 1482811"/>
              <a:gd name="connsiteY1" fmla="*/ 5148649 h 5165125"/>
              <a:gd name="connsiteX2" fmla="*/ 1482811 w 1482811"/>
              <a:gd name="connsiteY2" fmla="*/ 5165125 h 5165125"/>
              <a:gd name="connsiteX3" fmla="*/ 1474573 w 1482811"/>
              <a:gd name="connsiteY3" fmla="*/ 0 h 5165125"/>
              <a:gd name="connsiteX4" fmla="*/ 8238 w 1482811"/>
              <a:gd name="connsiteY4" fmla="*/ 8238 h 5165125"/>
              <a:gd name="connsiteX0" fmla="*/ 8238 w 1493108"/>
              <a:gd name="connsiteY0" fmla="*/ 8238 h 5165125"/>
              <a:gd name="connsiteX1" fmla="*/ 0 w 1493108"/>
              <a:gd name="connsiteY1" fmla="*/ 5148649 h 5165125"/>
              <a:gd name="connsiteX2" fmla="*/ 1482811 w 1493108"/>
              <a:gd name="connsiteY2" fmla="*/ 5165125 h 5165125"/>
              <a:gd name="connsiteX3" fmla="*/ 1493108 w 1493108"/>
              <a:gd name="connsiteY3" fmla="*/ 2529531 h 5165125"/>
              <a:gd name="connsiteX4" fmla="*/ 1474573 w 1493108"/>
              <a:gd name="connsiteY4" fmla="*/ 0 h 5165125"/>
              <a:gd name="connsiteX5" fmla="*/ 8238 w 1493108"/>
              <a:gd name="connsiteY5" fmla="*/ 8238 h 5165125"/>
              <a:gd name="connsiteX0" fmla="*/ 8238 w 1732005"/>
              <a:gd name="connsiteY0" fmla="*/ 8238 h 5165125"/>
              <a:gd name="connsiteX1" fmla="*/ 0 w 1732005"/>
              <a:gd name="connsiteY1" fmla="*/ 5148649 h 5165125"/>
              <a:gd name="connsiteX2" fmla="*/ 1482811 w 1732005"/>
              <a:gd name="connsiteY2" fmla="*/ 5165125 h 5165125"/>
              <a:gd name="connsiteX3" fmla="*/ 1732005 w 1732005"/>
              <a:gd name="connsiteY3" fmla="*/ 2521293 h 5165125"/>
              <a:gd name="connsiteX4" fmla="*/ 1474573 w 1732005"/>
              <a:gd name="connsiteY4" fmla="*/ 0 h 5165125"/>
              <a:gd name="connsiteX5" fmla="*/ 8238 w 1732005"/>
              <a:gd name="connsiteY5" fmla="*/ 8238 h 5165125"/>
              <a:gd name="connsiteX0" fmla="*/ 8238 w 1732005"/>
              <a:gd name="connsiteY0" fmla="*/ 8238 h 5165125"/>
              <a:gd name="connsiteX1" fmla="*/ 0 w 1732005"/>
              <a:gd name="connsiteY1" fmla="*/ 5148649 h 5165125"/>
              <a:gd name="connsiteX2" fmla="*/ 1482811 w 1732005"/>
              <a:gd name="connsiteY2" fmla="*/ 5165125 h 5165125"/>
              <a:gd name="connsiteX3" fmla="*/ 1732005 w 1732005"/>
              <a:gd name="connsiteY3" fmla="*/ 2521293 h 5165125"/>
              <a:gd name="connsiteX4" fmla="*/ 1474573 w 1732005"/>
              <a:gd name="connsiteY4" fmla="*/ 0 h 5165125"/>
              <a:gd name="connsiteX5" fmla="*/ 8238 w 1732005"/>
              <a:gd name="connsiteY5" fmla="*/ 8238 h 5165125"/>
              <a:gd name="connsiteX0" fmla="*/ 8238 w 1732005"/>
              <a:gd name="connsiteY0" fmla="*/ 8238 h 5165125"/>
              <a:gd name="connsiteX1" fmla="*/ 0 w 1732005"/>
              <a:gd name="connsiteY1" fmla="*/ 5148649 h 5165125"/>
              <a:gd name="connsiteX2" fmla="*/ 1482811 w 1732005"/>
              <a:gd name="connsiteY2" fmla="*/ 5165125 h 5165125"/>
              <a:gd name="connsiteX3" fmla="*/ 1732005 w 1732005"/>
              <a:gd name="connsiteY3" fmla="*/ 2521293 h 5165125"/>
              <a:gd name="connsiteX4" fmla="*/ 1474573 w 1732005"/>
              <a:gd name="connsiteY4" fmla="*/ 0 h 5165125"/>
              <a:gd name="connsiteX5" fmla="*/ 8238 w 1732005"/>
              <a:gd name="connsiteY5" fmla="*/ 8238 h 5165125"/>
              <a:gd name="connsiteX0" fmla="*/ 8238 w 1732005"/>
              <a:gd name="connsiteY0" fmla="*/ 8238 h 5156887"/>
              <a:gd name="connsiteX1" fmla="*/ 0 w 1732005"/>
              <a:gd name="connsiteY1" fmla="*/ 5148649 h 5156887"/>
              <a:gd name="connsiteX2" fmla="*/ 1475280 w 1732005"/>
              <a:gd name="connsiteY2" fmla="*/ 5156887 h 5156887"/>
              <a:gd name="connsiteX3" fmla="*/ 1732005 w 1732005"/>
              <a:gd name="connsiteY3" fmla="*/ 2521293 h 5156887"/>
              <a:gd name="connsiteX4" fmla="*/ 1474573 w 1732005"/>
              <a:gd name="connsiteY4" fmla="*/ 0 h 5156887"/>
              <a:gd name="connsiteX5" fmla="*/ 8238 w 1732005"/>
              <a:gd name="connsiteY5" fmla="*/ 8238 h 5156887"/>
              <a:gd name="connsiteX0" fmla="*/ 0 w 1735404"/>
              <a:gd name="connsiteY0" fmla="*/ 8238 h 5156887"/>
              <a:gd name="connsiteX1" fmla="*/ 3399 w 1735404"/>
              <a:gd name="connsiteY1" fmla="*/ 5148649 h 5156887"/>
              <a:gd name="connsiteX2" fmla="*/ 1478679 w 1735404"/>
              <a:gd name="connsiteY2" fmla="*/ 5156887 h 5156887"/>
              <a:gd name="connsiteX3" fmla="*/ 1735404 w 1735404"/>
              <a:gd name="connsiteY3" fmla="*/ 2521293 h 5156887"/>
              <a:gd name="connsiteX4" fmla="*/ 1477972 w 1735404"/>
              <a:gd name="connsiteY4" fmla="*/ 0 h 5156887"/>
              <a:gd name="connsiteX5" fmla="*/ 0 w 1735404"/>
              <a:gd name="connsiteY5" fmla="*/ 8238 h 515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5404" h="5156887">
                <a:moveTo>
                  <a:pt x="0" y="8238"/>
                </a:moveTo>
                <a:lnTo>
                  <a:pt x="3399" y="5148649"/>
                </a:lnTo>
                <a:lnTo>
                  <a:pt x="1478679" y="5156887"/>
                </a:lnTo>
                <a:lnTo>
                  <a:pt x="1735404" y="2521293"/>
                </a:lnTo>
                <a:lnTo>
                  <a:pt x="1477972" y="0"/>
                </a:lnTo>
                <a:lnTo>
                  <a:pt x="0" y="8238"/>
                </a:lnTo>
                <a:close/>
              </a:path>
            </a:pathLst>
          </a:custGeom>
          <a:blipFill dpi="0" rotWithShape="1">
            <a:blip r:embed="rId3"/>
            <a:srcRect/>
            <a:stretch>
              <a:fillRect l="-26502" r="-26502"/>
            </a:stretch>
          </a:blipFill>
          <a:ln>
            <a:noFill/>
          </a:ln>
          <a:effectLst>
            <a:outerShdw dist="101600" dir="10800000" algn="r" rotWithShape="0">
              <a:schemeClr val="bg1">
                <a:alpha val="4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sp>
        <p:nvSpPr>
          <p:cNvPr id="2" name="Title 1"/>
          <p:cNvSpPr>
            <a:spLocks noGrp="1"/>
          </p:cNvSpPr>
          <p:nvPr>
            <p:ph type="title"/>
          </p:nvPr>
        </p:nvSpPr>
        <p:spPr>
          <a:xfrm>
            <a:off x="304800" y="590550"/>
            <a:ext cx="4171948" cy="838200"/>
          </a:xfrm>
        </p:spPr>
        <p:txBody>
          <a:bodyPr anchor="t"/>
          <a:lstStyle/>
          <a:p>
            <a:r>
              <a:rPr lang="en-US" sz="3000" spc="-50" dirty="0">
                <a:effectLst/>
                <a:latin typeface="Franklin Gothic Medium" charset="0"/>
                <a:ea typeface="Franklin Gothic Medium" charset="0"/>
                <a:cs typeface="Franklin Gothic Medium" charset="0"/>
              </a:rPr>
              <a:t>Overview &amp; Introduction</a:t>
            </a:r>
          </a:p>
        </p:txBody>
      </p:sp>
      <p:sp>
        <p:nvSpPr>
          <p:cNvPr id="3" name="Content Placeholder 2"/>
          <p:cNvSpPr>
            <a:spLocks noGrp="1"/>
          </p:cNvSpPr>
          <p:nvPr>
            <p:ph idx="1"/>
          </p:nvPr>
        </p:nvSpPr>
        <p:spPr>
          <a:xfrm>
            <a:off x="1219201" y="1428750"/>
            <a:ext cx="2819399" cy="3012608"/>
          </a:xfrm>
          <a:effectLst/>
        </p:spPr>
        <p:txBody>
          <a:bodyPr anchor="t"/>
          <a:lstStyle/>
          <a:p>
            <a:pPr>
              <a:lnSpc>
                <a:spcPts val="2200"/>
              </a:lnSpc>
              <a:spcAft>
                <a:spcPts val="1800"/>
              </a:spcAft>
            </a:pPr>
            <a:r>
              <a:rPr lang="en-US" sz="1800" dirty="0">
                <a:effectLst>
                  <a:outerShdw blurRad="50800" dist="38100" dir="2700000" algn="tl" rotWithShape="0">
                    <a:prstClr val="black">
                      <a:alpha val="30000"/>
                    </a:prstClr>
                  </a:outerShdw>
                </a:effectLst>
              </a:rPr>
              <a:t>Neck Pain </a:t>
            </a:r>
            <a:br>
              <a:rPr lang="en-US" sz="1800" dirty="0">
                <a:effectLst>
                  <a:outerShdw blurRad="50800" dist="38100" dir="2700000" algn="tl" rotWithShape="0">
                    <a:prstClr val="black">
                      <a:alpha val="30000"/>
                    </a:prstClr>
                  </a:outerShdw>
                </a:effectLst>
              </a:rPr>
            </a:br>
            <a:r>
              <a:rPr lang="en-US" sz="1800" dirty="0">
                <a:effectLst>
                  <a:outerShdw blurRad="50800" dist="38100" dir="2700000" algn="tl" rotWithShape="0">
                    <a:prstClr val="black">
                      <a:alpha val="30000"/>
                    </a:prstClr>
                  </a:outerShdw>
                </a:effectLst>
              </a:rPr>
              <a:t>&amp; Discomfort</a:t>
            </a:r>
            <a:r>
              <a:rPr lang="en-US" sz="1800" dirty="0">
                <a:effectLst>
                  <a:outerShdw blurRad="50800" dist="38100" dir="2700000" algn="tl" rotWithShape="0">
                    <a:prstClr val="black">
                      <a:alpha val="30000"/>
                    </a:prstClr>
                  </a:outerShdw>
                </a:effectLst>
                <a:latin typeface="Franklin Gothic Book" charset="0"/>
                <a:ea typeface="Franklin Gothic Book" charset="0"/>
                <a:cs typeface="Franklin Gothic Book" charset="0"/>
              </a:rPr>
              <a:t> </a:t>
            </a:r>
          </a:p>
          <a:p>
            <a:pPr>
              <a:lnSpc>
                <a:spcPts val="2200"/>
              </a:lnSpc>
              <a:spcAft>
                <a:spcPts val="1800"/>
              </a:spcAft>
            </a:pPr>
            <a:r>
              <a:rPr lang="en-US" sz="1800" dirty="0">
                <a:effectLst>
                  <a:outerShdw blurRad="50800" dist="38100" dir="2700000" algn="tl" rotWithShape="0">
                    <a:prstClr val="black">
                      <a:alpha val="30000"/>
                    </a:prstClr>
                  </a:outerShdw>
                </a:effectLst>
                <a:latin typeface="Franklin Gothic Book" charset="0"/>
                <a:ea typeface="Franklin Gothic Book" charset="0"/>
                <a:cs typeface="Franklin Gothic Book" charset="0"/>
              </a:rPr>
              <a:t>What is </a:t>
            </a:r>
            <a:r>
              <a:rPr lang="en-US" sz="1800" dirty="0">
                <a:effectLst>
                  <a:outerShdw blurRad="50800" dist="38100" dir="2700000" algn="tl" rotWithShape="0">
                    <a:prstClr val="black">
                      <a:alpha val="30000"/>
                    </a:prstClr>
                  </a:outerShdw>
                </a:effectLst>
              </a:rPr>
              <a:t>Symptomatic Cervical Disc Disease (SCDD)?</a:t>
            </a:r>
            <a:endParaRPr lang="en-US" sz="1800" dirty="0">
              <a:effectLst>
                <a:outerShdw blurRad="50800" dist="38100" dir="2700000" algn="tl" rotWithShape="0">
                  <a:prstClr val="black">
                    <a:alpha val="30000"/>
                  </a:prstClr>
                </a:outerShdw>
              </a:effectLst>
              <a:latin typeface="Franklin Gothic Book" charset="0"/>
              <a:ea typeface="Franklin Gothic Book" charset="0"/>
              <a:cs typeface="Franklin Gothic Book" charset="0"/>
            </a:endParaRPr>
          </a:p>
          <a:p>
            <a:pPr>
              <a:lnSpc>
                <a:spcPts val="2200"/>
              </a:lnSpc>
              <a:spcAft>
                <a:spcPts val="1800"/>
              </a:spcAft>
            </a:pPr>
            <a:r>
              <a:rPr lang="en-US" sz="1800" dirty="0">
                <a:effectLst>
                  <a:outerShdw blurRad="50800" dist="38100" dir="2700000" algn="tl" rotWithShape="0">
                    <a:prstClr val="black">
                      <a:alpha val="30000"/>
                    </a:prstClr>
                  </a:outerShdw>
                </a:effectLst>
                <a:latin typeface="Franklin Gothic Book" charset="0"/>
                <a:ea typeface="Franklin Gothic Book" charset="0"/>
                <a:cs typeface="Franklin Gothic Book" charset="0"/>
              </a:rPr>
              <a:t>Advancements in Treatment Options</a:t>
            </a:r>
          </a:p>
          <a:p>
            <a:pPr>
              <a:lnSpc>
                <a:spcPts val="2200"/>
              </a:lnSpc>
              <a:spcAft>
                <a:spcPts val="1800"/>
              </a:spcAft>
            </a:pPr>
            <a:r>
              <a:rPr lang="en-US" sz="1800" dirty="0">
                <a:effectLst>
                  <a:outerShdw blurRad="50800" dist="38100" dir="2700000" algn="tl" rotWithShape="0">
                    <a:prstClr val="black">
                      <a:alpha val="30000"/>
                    </a:prstClr>
                  </a:outerShdw>
                </a:effectLst>
                <a:latin typeface="Franklin Gothic Book" charset="0"/>
                <a:ea typeface="Franklin Gothic Book" charset="0"/>
                <a:cs typeface="Franklin Gothic Book" charset="0"/>
              </a:rPr>
              <a:t>When to Refer a Patient to a Spinal Surgeon</a:t>
            </a:r>
          </a:p>
        </p:txBody>
      </p:sp>
      <p:grpSp>
        <p:nvGrpSpPr>
          <p:cNvPr id="9" name="Group 8">
            <a:extLst>
              <a:ext uri="{FF2B5EF4-FFF2-40B4-BE49-F238E27FC236}">
                <a16:creationId xmlns:a16="http://schemas.microsoft.com/office/drawing/2014/main" id="{82630A4A-7DF3-BE41-B8B4-4F896CB67CB8}"/>
              </a:ext>
            </a:extLst>
          </p:cNvPr>
          <p:cNvGrpSpPr/>
          <p:nvPr/>
        </p:nvGrpSpPr>
        <p:grpSpPr>
          <a:xfrm>
            <a:off x="528777" y="1525354"/>
            <a:ext cx="466445" cy="466445"/>
            <a:chOff x="528777" y="1627702"/>
            <a:chExt cx="466445" cy="466445"/>
          </a:xfrm>
          <a:effectLst>
            <a:outerShdw blurRad="63500" dist="38100" dir="12000000" sx="112000" sy="112000" algn="tl" rotWithShape="0">
              <a:prstClr val="black">
                <a:alpha val="26000"/>
              </a:prstClr>
            </a:outerShdw>
          </a:effectLst>
        </p:grpSpPr>
        <p:sp>
          <p:nvSpPr>
            <p:cNvPr id="4" name="Rounded Rectangle 3">
              <a:extLst>
                <a:ext uri="{FF2B5EF4-FFF2-40B4-BE49-F238E27FC236}">
                  <a16:creationId xmlns:a16="http://schemas.microsoft.com/office/drawing/2014/main" id="{2D4AE105-E10B-5E49-B962-DACA26609E5A}"/>
                </a:ext>
              </a:extLst>
            </p:cNvPr>
            <p:cNvSpPr/>
            <p:nvPr/>
          </p:nvSpPr>
          <p:spPr>
            <a:xfrm rot="2700000">
              <a:off x="528777" y="1627702"/>
              <a:ext cx="466445" cy="466445"/>
            </a:xfrm>
            <a:prstGeom prst="roundRect">
              <a:avLst>
                <a:gd name="adj" fmla="val 80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2FE8C1-C915-F74F-8C05-3FB4C1A7139A}"/>
                </a:ext>
              </a:extLst>
            </p:cNvPr>
            <p:cNvSpPr txBox="1"/>
            <p:nvPr/>
          </p:nvSpPr>
          <p:spPr>
            <a:xfrm>
              <a:off x="533399" y="1670424"/>
              <a:ext cx="457200" cy="381000"/>
            </a:xfrm>
            <a:prstGeom prst="rect">
              <a:avLst/>
            </a:prstGeom>
            <a:noFill/>
          </p:spPr>
          <p:txBody>
            <a:bodyPr wrap="square" rtlCol="0">
              <a:spAutoFit/>
            </a:bodyPr>
            <a:lstStyle/>
            <a:p>
              <a:pPr algn="ctr"/>
              <a:r>
                <a:rPr lang="en-US" i="1" dirty="0">
                  <a:solidFill>
                    <a:schemeClr val="tx1">
                      <a:lumMod val="50000"/>
                      <a:lumOff val="50000"/>
                    </a:schemeClr>
                  </a:solidFill>
                  <a:latin typeface="Franklin Gothic Book" panose="020B0503020102020204" pitchFamily="34" charset="0"/>
                </a:rPr>
                <a:t>1</a:t>
              </a:r>
            </a:p>
          </p:txBody>
        </p:sp>
      </p:grpSp>
      <p:grpSp>
        <p:nvGrpSpPr>
          <p:cNvPr id="10" name="Group 9">
            <a:extLst>
              <a:ext uri="{FF2B5EF4-FFF2-40B4-BE49-F238E27FC236}">
                <a16:creationId xmlns:a16="http://schemas.microsoft.com/office/drawing/2014/main" id="{3CCEF58B-48D6-C748-A5EC-84F528C2B1E4}"/>
              </a:ext>
            </a:extLst>
          </p:cNvPr>
          <p:cNvGrpSpPr/>
          <p:nvPr/>
        </p:nvGrpSpPr>
        <p:grpSpPr>
          <a:xfrm>
            <a:off x="528777" y="2309672"/>
            <a:ext cx="466445" cy="466445"/>
            <a:chOff x="528777" y="1627702"/>
            <a:chExt cx="466445" cy="466445"/>
          </a:xfrm>
          <a:effectLst>
            <a:outerShdw blurRad="63500" dist="38100" dir="12000000" sx="112000" sy="112000" algn="tl" rotWithShape="0">
              <a:prstClr val="black">
                <a:alpha val="26000"/>
              </a:prstClr>
            </a:outerShdw>
          </a:effectLst>
        </p:grpSpPr>
        <p:sp>
          <p:nvSpPr>
            <p:cNvPr id="11" name="Rounded Rectangle 10">
              <a:extLst>
                <a:ext uri="{FF2B5EF4-FFF2-40B4-BE49-F238E27FC236}">
                  <a16:creationId xmlns:a16="http://schemas.microsoft.com/office/drawing/2014/main" id="{794B765D-796E-B746-B1ED-A0227F9CB625}"/>
                </a:ext>
              </a:extLst>
            </p:cNvPr>
            <p:cNvSpPr/>
            <p:nvPr/>
          </p:nvSpPr>
          <p:spPr>
            <a:xfrm rot="2700000">
              <a:off x="528777" y="1627702"/>
              <a:ext cx="466445" cy="466445"/>
            </a:xfrm>
            <a:prstGeom prst="roundRect">
              <a:avLst>
                <a:gd name="adj" fmla="val 80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D5EE1C5-46EB-2F42-B808-DCBFF8D2BDD4}"/>
                </a:ext>
              </a:extLst>
            </p:cNvPr>
            <p:cNvSpPr txBox="1"/>
            <p:nvPr/>
          </p:nvSpPr>
          <p:spPr>
            <a:xfrm>
              <a:off x="533399" y="1670424"/>
              <a:ext cx="457200" cy="381000"/>
            </a:xfrm>
            <a:prstGeom prst="rect">
              <a:avLst/>
            </a:prstGeom>
            <a:noFill/>
          </p:spPr>
          <p:txBody>
            <a:bodyPr wrap="square" rtlCol="0">
              <a:spAutoFit/>
            </a:bodyPr>
            <a:lstStyle/>
            <a:p>
              <a:pPr algn="ctr"/>
              <a:r>
                <a:rPr lang="en-US" i="1" dirty="0">
                  <a:solidFill>
                    <a:schemeClr val="tx1">
                      <a:lumMod val="50000"/>
                      <a:lumOff val="50000"/>
                    </a:schemeClr>
                  </a:solidFill>
                  <a:latin typeface="Franklin Gothic Book" panose="020B0503020102020204" pitchFamily="34" charset="0"/>
                </a:rPr>
                <a:t>2</a:t>
              </a:r>
            </a:p>
          </p:txBody>
        </p:sp>
      </p:grpSp>
      <p:grpSp>
        <p:nvGrpSpPr>
          <p:cNvPr id="13" name="Group 12">
            <a:extLst>
              <a:ext uri="{FF2B5EF4-FFF2-40B4-BE49-F238E27FC236}">
                <a16:creationId xmlns:a16="http://schemas.microsoft.com/office/drawing/2014/main" id="{2714A381-1365-DD44-9BC0-266222CEF440}"/>
              </a:ext>
            </a:extLst>
          </p:cNvPr>
          <p:cNvGrpSpPr/>
          <p:nvPr/>
        </p:nvGrpSpPr>
        <p:grpSpPr>
          <a:xfrm>
            <a:off x="528777" y="3093990"/>
            <a:ext cx="466445" cy="466445"/>
            <a:chOff x="528777" y="1627702"/>
            <a:chExt cx="466445" cy="466445"/>
          </a:xfrm>
          <a:effectLst>
            <a:outerShdw blurRad="63500" dist="38100" dir="12000000" sx="112000" sy="112000" algn="tl" rotWithShape="0">
              <a:prstClr val="black">
                <a:alpha val="26000"/>
              </a:prstClr>
            </a:outerShdw>
          </a:effectLst>
        </p:grpSpPr>
        <p:sp>
          <p:nvSpPr>
            <p:cNvPr id="14" name="Rounded Rectangle 13">
              <a:extLst>
                <a:ext uri="{FF2B5EF4-FFF2-40B4-BE49-F238E27FC236}">
                  <a16:creationId xmlns:a16="http://schemas.microsoft.com/office/drawing/2014/main" id="{1A7C54FC-AF8B-CF40-8961-B7716B4430D9}"/>
                </a:ext>
              </a:extLst>
            </p:cNvPr>
            <p:cNvSpPr/>
            <p:nvPr/>
          </p:nvSpPr>
          <p:spPr>
            <a:xfrm rot="2700000">
              <a:off x="528777" y="1627702"/>
              <a:ext cx="466445" cy="466445"/>
            </a:xfrm>
            <a:prstGeom prst="roundRect">
              <a:avLst>
                <a:gd name="adj" fmla="val 80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3865B9E-064E-A64A-853D-9B616A262BB9}"/>
                </a:ext>
              </a:extLst>
            </p:cNvPr>
            <p:cNvSpPr txBox="1"/>
            <p:nvPr/>
          </p:nvSpPr>
          <p:spPr>
            <a:xfrm>
              <a:off x="533399" y="1670424"/>
              <a:ext cx="457200" cy="381000"/>
            </a:xfrm>
            <a:prstGeom prst="rect">
              <a:avLst/>
            </a:prstGeom>
            <a:noFill/>
          </p:spPr>
          <p:txBody>
            <a:bodyPr wrap="square" rtlCol="0">
              <a:spAutoFit/>
            </a:bodyPr>
            <a:lstStyle/>
            <a:p>
              <a:pPr algn="ctr"/>
              <a:r>
                <a:rPr lang="en-US" i="1" dirty="0">
                  <a:solidFill>
                    <a:schemeClr val="tx1">
                      <a:lumMod val="50000"/>
                      <a:lumOff val="50000"/>
                    </a:schemeClr>
                  </a:solidFill>
                  <a:latin typeface="Franklin Gothic Book" panose="020B0503020102020204" pitchFamily="34" charset="0"/>
                </a:rPr>
                <a:t>3</a:t>
              </a:r>
            </a:p>
          </p:txBody>
        </p:sp>
      </p:grpSp>
      <p:grpSp>
        <p:nvGrpSpPr>
          <p:cNvPr id="16" name="Group 15">
            <a:extLst>
              <a:ext uri="{FF2B5EF4-FFF2-40B4-BE49-F238E27FC236}">
                <a16:creationId xmlns:a16="http://schemas.microsoft.com/office/drawing/2014/main" id="{52C84A62-944A-264D-A69B-424E7C72CD70}"/>
              </a:ext>
            </a:extLst>
          </p:cNvPr>
          <p:cNvGrpSpPr/>
          <p:nvPr/>
        </p:nvGrpSpPr>
        <p:grpSpPr>
          <a:xfrm>
            <a:off x="528777" y="3878309"/>
            <a:ext cx="466445" cy="466445"/>
            <a:chOff x="528777" y="1627702"/>
            <a:chExt cx="466445" cy="466445"/>
          </a:xfrm>
          <a:effectLst>
            <a:outerShdw blurRad="63500" dist="38100" dir="12000000" sx="112000" sy="112000" algn="tl" rotWithShape="0">
              <a:prstClr val="black">
                <a:alpha val="26000"/>
              </a:prstClr>
            </a:outerShdw>
          </a:effectLst>
        </p:grpSpPr>
        <p:sp>
          <p:nvSpPr>
            <p:cNvPr id="17" name="Rounded Rectangle 16">
              <a:extLst>
                <a:ext uri="{FF2B5EF4-FFF2-40B4-BE49-F238E27FC236}">
                  <a16:creationId xmlns:a16="http://schemas.microsoft.com/office/drawing/2014/main" id="{97876E65-C5B9-7D4D-98C9-7CCF534BDBCE}"/>
                </a:ext>
              </a:extLst>
            </p:cNvPr>
            <p:cNvSpPr/>
            <p:nvPr/>
          </p:nvSpPr>
          <p:spPr>
            <a:xfrm rot="2700000">
              <a:off x="528777" y="1627702"/>
              <a:ext cx="466445" cy="466445"/>
            </a:xfrm>
            <a:prstGeom prst="roundRect">
              <a:avLst>
                <a:gd name="adj" fmla="val 80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19D9588-C0F0-784C-8603-AC98A5564A17}"/>
                </a:ext>
              </a:extLst>
            </p:cNvPr>
            <p:cNvSpPr txBox="1"/>
            <p:nvPr/>
          </p:nvSpPr>
          <p:spPr>
            <a:xfrm>
              <a:off x="533399" y="1670424"/>
              <a:ext cx="457200" cy="381000"/>
            </a:xfrm>
            <a:prstGeom prst="rect">
              <a:avLst/>
            </a:prstGeom>
            <a:noFill/>
          </p:spPr>
          <p:txBody>
            <a:bodyPr wrap="square" rtlCol="0">
              <a:spAutoFit/>
            </a:bodyPr>
            <a:lstStyle/>
            <a:p>
              <a:pPr algn="ctr"/>
              <a:r>
                <a:rPr lang="en-US" i="1" dirty="0">
                  <a:solidFill>
                    <a:schemeClr val="tx1">
                      <a:lumMod val="50000"/>
                      <a:lumOff val="50000"/>
                    </a:schemeClr>
                  </a:solidFill>
                  <a:latin typeface="Franklin Gothic Book" panose="020B0503020102020204" pitchFamily="34" charset="0"/>
                </a:rPr>
                <a:t>4</a:t>
              </a:r>
            </a:p>
          </p:txBody>
        </p:sp>
      </p:grpSp>
      <p:sp>
        <p:nvSpPr>
          <p:cNvPr id="21" name="Subtitle 2">
            <a:extLst>
              <a:ext uri="{FF2B5EF4-FFF2-40B4-BE49-F238E27FC236}">
                <a16:creationId xmlns:a16="http://schemas.microsoft.com/office/drawing/2014/main" id="{9611D955-633F-9B4C-813B-937B4B7787BA}"/>
              </a:ext>
            </a:extLst>
          </p:cNvPr>
          <p:cNvSpPr txBox="1">
            <a:spLocks/>
          </p:cNvSpPr>
          <p:nvPr/>
        </p:nvSpPr>
        <p:spPr>
          <a:xfrm>
            <a:off x="5638800" y="4848214"/>
            <a:ext cx="2971800" cy="209331"/>
          </a:xfrm>
          <a:prstGeom prst="rect">
            <a:avLst/>
          </a:prstGeom>
        </p:spPr>
        <p:txBody>
          <a:bodyPr anchor="b"/>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ts val="2250"/>
              </a:lnSpc>
              <a:spcBef>
                <a:spcPts val="0"/>
              </a:spcBef>
            </a:pPr>
            <a:r>
              <a:rPr lang="en-US" sz="900" spc="-50" dirty="0">
                <a:solidFill>
                  <a:schemeClr val="bg1"/>
                </a:solidFill>
                <a:effectLst>
                  <a:outerShdw blurRad="76200" dist="38100" dir="2700000" algn="tl" rotWithShape="0">
                    <a:prstClr val="black">
                      <a:alpha val="30000"/>
                    </a:prstClr>
                  </a:outerShdw>
                </a:effectLst>
                <a:latin typeface="Franklin Gothic Book" charset="0"/>
                <a:ea typeface="Franklin Gothic Book" charset="0"/>
                <a:cs typeface="Franklin Gothic Book" charset="0"/>
              </a:rPr>
              <a:t>Treating Patients </a:t>
            </a:r>
            <a:r>
              <a:rPr lang="en-US" sz="700" spc="-50" dirty="0">
                <a:solidFill>
                  <a:schemeClr val="bg1"/>
                </a:solidFill>
                <a:effectLst>
                  <a:outerShdw blurRad="76200" dist="38100" dir="2700000" algn="tl" rotWithShape="0">
                    <a:prstClr val="black">
                      <a:alpha val="30000"/>
                    </a:prstClr>
                  </a:outerShdw>
                </a:effectLst>
                <a:latin typeface="Franklin Gothic Book" charset="0"/>
                <a:ea typeface="Franklin Gothic Book" charset="0"/>
                <a:cs typeface="Franklin Gothic Book" charset="0"/>
              </a:rPr>
              <a:t>with</a:t>
            </a:r>
            <a:r>
              <a:rPr lang="en-US" sz="900" spc="-50" dirty="0">
                <a:solidFill>
                  <a:schemeClr val="bg1"/>
                </a:solidFill>
                <a:effectLst>
                  <a:outerShdw blurRad="76200" dist="38100" dir="2700000" algn="tl" rotWithShape="0">
                    <a:prstClr val="black">
                      <a:alpha val="30000"/>
                    </a:prstClr>
                  </a:outerShdw>
                </a:effectLst>
                <a:latin typeface="Franklin Gothic Book" charset="0"/>
                <a:ea typeface="Franklin Gothic Book" charset="0"/>
                <a:cs typeface="Franklin Gothic Book" charset="0"/>
              </a:rPr>
              <a:t> Cervical Degenerative Disc Disease (DDD)</a:t>
            </a:r>
          </a:p>
        </p:txBody>
      </p:sp>
      <p:sp>
        <p:nvSpPr>
          <p:cNvPr id="22" name="Slide Number Placeholder 8">
            <a:extLst>
              <a:ext uri="{FF2B5EF4-FFF2-40B4-BE49-F238E27FC236}">
                <a16:creationId xmlns:a16="http://schemas.microsoft.com/office/drawing/2014/main" id="{CC475A62-B964-024F-B95D-9F16E0546935}"/>
              </a:ext>
            </a:extLst>
          </p:cNvPr>
          <p:cNvSpPr txBox="1">
            <a:spLocks/>
          </p:cNvSpPr>
          <p:nvPr/>
        </p:nvSpPr>
        <p:spPr>
          <a:xfrm>
            <a:off x="8382000" y="4851057"/>
            <a:ext cx="466496" cy="222071"/>
          </a:xfrm>
          <a:prstGeom prst="rect">
            <a:avLst/>
          </a:prstGeom>
        </p:spPr>
        <p:txBody>
          <a:bodyPr anchor="ctr"/>
          <a:lstStyle>
            <a:defPPr>
              <a:defRPr lang="en-US"/>
            </a:defPPr>
            <a:lvl1pPr marL="0" algn="l" defTabSz="914400" rtl="0" eaLnBrk="1" latinLnBrk="0" hangingPunct="1">
              <a:defRPr sz="1800" b="1" i="0" kern="1200">
                <a:solidFill>
                  <a:schemeClr val="tx1">
                    <a:lumMod val="65000"/>
                    <a:lumOff val="35000"/>
                  </a:schemeClr>
                </a:solidFill>
                <a:latin typeface="Franklin Gothic Book" charset="0"/>
                <a:ea typeface="Franklin Gothic Book" charset="0"/>
                <a:cs typeface="Franklin Gothic Boo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9365F48-4EC2-4A32-8E10-E01C273F87BE}" type="slidenum">
              <a:rPr lang="en-US" sz="1100" smtClean="0">
                <a:solidFill>
                  <a:schemeClr val="bg1"/>
                </a:solidFill>
                <a:effectLst>
                  <a:outerShdw blurRad="76200" dist="38100" dir="2700000" algn="tl" rotWithShape="0">
                    <a:prstClr val="black">
                      <a:alpha val="30000"/>
                    </a:prstClr>
                  </a:outerShdw>
                </a:effectLst>
              </a:rPr>
              <a:pPr algn="r"/>
              <a:t>2</a:t>
            </a:fld>
            <a:endParaRPr lang="en-US" sz="1100" dirty="0">
              <a:solidFill>
                <a:schemeClr val="bg1"/>
              </a:solidFill>
              <a:effectLst>
                <a:outerShdw blurRad="76200" dist="38100" dir="2700000" algn="tl" rotWithShape="0">
                  <a:prstClr val="black">
                    <a:alpha val="30000"/>
                  </a:prstClr>
                </a:outerShdw>
              </a:effectLst>
            </a:endParaRPr>
          </a:p>
        </p:txBody>
      </p:sp>
      <p:sp>
        <p:nvSpPr>
          <p:cNvPr id="23" name="Rectangle 4">
            <a:extLst>
              <a:ext uri="{FF2B5EF4-FFF2-40B4-BE49-F238E27FC236}">
                <a16:creationId xmlns:a16="http://schemas.microsoft.com/office/drawing/2014/main" id="{C90C49C7-7237-7742-9178-715D640E8BBA}"/>
              </a:ext>
            </a:extLst>
          </p:cNvPr>
          <p:cNvSpPr/>
          <p:nvPr/>
        </p:nvSpPr>
        <p:spPr>
          <a:xfrm>
            <a:off x="8839200" y="4848214"/>
            <a:ext cx="304800" cy="209331"/>
          </a:xfrm>
          <a:custGeom>
            <a:avLst/>
            <a:gdLst>
              <a:gd name="connsiteX0" fmla="*/ 0 w 219304"/>
              <a:gd name="connsiteY0" fmla="*/ 0 h 209331"/>
              <a:gd name="connsiteX1" fmla="*/ 219304 w 219304"/>
              <a:gd name="connsiteY1" fmla="*/ 0 h 209331"/>
              <a:gd name="connsiteX2" fmla="*/ 219304 w 219304"/>
              <a:gd name="connsiteY2" fmla="*/ 209331 h 209331"/>
              <a:gd name="connsiteX3" fmla="*/ 0 w 219304"/>
              <a:gd name="connsiteY3" fmla="*/ 209331 h 209331"/>
              <a:gd name="connsiteX4" fmla="*/ 0 w 219304"/>
              <a:gd name="connsiteY4" fmla="*/ 0 h 209331"/>
              <a:gd name="connsiteX0" fmla="*/ 0 w 219304"/>
              <a:gd name="connsiteY0" fmla="*/ 0 h 209331"/>
              <a:gd name="connsiteX1" fmla="*/ 219304 w 219304"/>
              <a:gd name="connsiteY1" fmla="*/ 0 h 209331"/>
              <a:gd name="connsiteX2" fmla="*/ 219304 w 219304"/>
              <a:gd name="connsiteY2" fmla="*/ 209331 h 209331"/>
              <a:gd name="connsiteX3" fmla="*/ 32084 w 219304"/>
              <a:gd name="connsiteY3" fmla="*/ 205320 h 209331"/>
              <a:gd name="connsiteX4" fmla="*/ 0 w 219304"/>
              <a:gd name="connsiteY4" fmla="*/ 0 h 209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304" h="209331">
                <a:moveTo>
                  <a:pt x="0" y="0"/>
                </a:moveTo>
                <a:lnTo>
                  <a:pt x="219304" y="0"/>
                </a:lnTo>
                <a:lnTo>
                  <a:pt x="219304" y="209331"/>
                </a:lnTo>
                <a:lnTo>
                  <a:pt x="32084" y="20532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Tree>
    <p:extLst>
      <p:ext uri="{BB962C8B-B14F-4D97-AF65-F5344CB8AC3E}">
        <p14:creationId xmlns:p14="http://schemas.microsoft.com/office/powerpoint/2010/main" val="1087638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7B8F23F-E279-8F4B-B0DC-1C20ABC87CDE}"/>
              </a:ext>
            </a:extLst>
          </p:cNvPr>
          <p:cNvSpPr txBox="1">
            <a:spLocks/>
          </p:cNvSpPr>
          <p:nvPr/>
        </p:nvSpPr>
        <p:spPr>
          <a:xfrm>
            <a:off x="228600" y="209550"/>
            <a:ext cx="5562600" cy="483460"/>
          </a:xfrm>
          <a:prstGeom prst="rect">
            <a:avLst/>
          </a:prstGeom>
        </p:spPr>
        <p:txBody>
          <a:bodyPr anchor="t" anchorCtr="0"/>
          <a:lstStyle>
            <a:lvl1pPr algn="l" defTabSz="685800" rtl="0" eaLnBrk="1" latinLnBrk="0" hangingPunct="1">
              <a:lnSpc>
                <a:spcPts val="3200"/>
              </a:lnSpc>
              <a:spcBef>
                <a:spcPct val="0"/>
              </a:spcBef>
              <a:buNone/>
              <a:defRPr sz="3000" b="0" i="0" kern="1200" spc="-38" baseline="0">
                <a:solidFill>
                  <a:schemeClr val="bg1"/>
                </a:solidFill>
                <a:effectLst>
                  <a:outerShdw blurRad="50800" dist="38100" dir="2700000" algn="tl" rotWithShape="0">
                    <a:prstClr val="black">
                      <a:alpha val="40000"/>
                    </a:prstClr>
                  </a:outerShdw>
                </a:effectLst>
                <a:latin typeface="Franklin Gothic Medium" charset="0"/>
                <a:ea typeface="Franklin Gothic Medium" charset="0"/>
                <a:cs typeface="Franklin Gothic Medium" charset="0"/>
              </a:defRPr>
            </a:lvl1pPr>
          </a:lstStyle>
          <a:p>
            <a:r>
              <a:rPr lang="en-US" spc="-50" dirty="0">
                <a:effectLst/>
              </a:rPr>
              <a:t>Surgical Intervention Advancements:</a:t>
            </a:r>
            <a:br>
              <a:rPr lang="en-US" spc="-50" dirty="0">
                <a:effectLst/>
              </a:rPr>
            </a:br>
            <a:r>
              <a:rPr lang="en-US" spc="-50" dirty="0">
                <a:effectLst/>
              </a:rPr>
              <a:t>Stand-Alone ACDF Benefits</a:t>
            </a:r>
          </a:p>
        </p:txBody>
      </p:sp>
      <p:sp>
        <p:nvSpPr>
          <p:cNvPr id="14" name="Content Placeholder 2">
            <a:extLst>
              <a:ext uri="{FF2B5EF4-FFF2-40B4-BE49-F238E27FC236}">
                <a16:creationId xmlns:a16="http://schemas.microsoft.com/office/drawing/2014/main" id="{6E524D6A-8487-E54D-B390-C95684341B23}"/>
              </a:ext>
            </a:extLst>
          </p:cNvPr>
          <p:cNvSpPr txBox="1">
            <a:spLocks/>
          </p:cNvSpPr>
          <p:nvPr/>
        </p:nvSpPr>
        <p:spPr>
          <a:xfrm>
            <a:off x="242265" y="1581150"/>
            <a:ext cx="6844335" cy="2667000"/>
          </a:xfrm>
          <a:prstGeom prst="rect">
            <a:avLst/>
          </a:prstGeom>
          <a:effectLst/>
        </p:spPr>
        <p:txBody>
          <a:bodyPr anchor="t"/>
          <a:lstStyle>
            <a:defPPr>
              <a:defRPr lang="en-US"/>
            </a:defPPr>
            <a:lvl1pPr indent="0" defTabSz="685800">
              <a:lnSpc>
                <a:spcPts val="2200"/>
              </a:lnSpc>
              <a:spcBef>
                <a:spcPts val="0"/>
              </a:spcBef>
              <a:spcAft>
                <a:spcPts val="1800"/>
              </a:spcAft>
              <a:buClr>
                <a:srgbClr val="0086F0"/>
              </a:buClr>
              <a:buSzPct val="115000"/>
              <a:buFontTx/>
              <a:buNone/>
              <a:defRPr b="0" i="0" spc="-75" baseline="0">
                <a:solidFill>
                  <a:srgbClr val="E7E7E7"/>
                </a:solidFill>
                <a:effectLst>
                  <a:outerShdw blurRad="50800" dist="38100" dir="2700000" algn="tl" rotWithShape="0">
                    <a:prstClr val="black">
                      <a:alpha val="15000"/>
                    </a:prstClr>
                  </a:outerShdw>
                </a:effectLst>
                <a:latin typeface="Franklin Gothic Book" charset="0"/>
                <a:ea typeface="Franklin Gothic Book" charset="0"/>
                <a:cs typeface="Franklin Gothic Book" charset="0"/>
              </a:defRPr>
            </a:lvl1pPr>
            <a:lvl2pPr marL="557213" indent="-214313" defTabSz="685800">
              <a:lnSpc>
                <a:spcPts val="2250"/>
              </a:lnSpc>
              <a:spcBef>
                <a:spcPts val="0"/>
              </a:spcBef>
              <a:spcAft>
                <a:spcPts val="300"/>
              </a:spcAft>
              <a:buSzPct val="110000"/>
              <a:buFont typeface="Arial" charset="0"/>
              <a:buChar char="•"/>
              <a:defRPr sz="2100" b="0" i="0" spc="-75" baseline="0">
                <a:solidFill>
                  <a:schemeClr val="bg1"/>
                </a:solidFill>
                <a:latin typeface="Franklin Gothic Book" charset="0"/>
                <a:ea typeface="Franklin Gothic Book" charset="0"/>
                <a:cs typeface="Franklin Gothic Book" charset="0"/>
              </a:defRPr>
            </a:lvl2pPr>
            <a:lvl3pPr marL="857250" indent="-171450" defTabSz="685800">
              <a:lnSpc>
                <a:spcPts val="2250"/>
              </a:lnSpc>
              <a:spcBef>
                <a:spcPts val="0"/>
              </a:spcBef>
              <a:spcAft>
                <a:spcPts val="300"/>
              </a:spcAft>
              <a:buSzPct val="75000"/>
              <a:buFont typeface=".LucidaGrandeUI" charset="0"/>
              <a:buChar char="○"/>
              <a:defRPr b="0" i="0" spc="-75" baseline="0">
                <a:solidFill>
                  <a:schemeClr val="bg1"/>
                </a:solidFill>
                <a:latin typeface="Franklin Gothic Book" charset="0"/>
                <a:ea typeface="Franklin Gothic Book" charset="0"/>
                <a:cs typeface="Franklin Gothic Book" charset="0"/>
              </a:defRPr>
            </a:lvl3pPr>
            <a:lvl4pPr marL="1200150" indent="-171450" defTabSz="685800">
              <a:lnSpc>
                <a:spcPts val="2250"/>
              </a:lnSpc>
              <a:spcBef>
                <a:spcPts val="0"/>
              </a:spcBef>
              <a:spcAft>
                <a:spcPts val="300"/>
              </a:spcAft>
              <a:buClr>
                <a:schemeClr val="tx1">
                  <a:lumMod val="50000"/>
                  <a:lumOff val="50000"/>
                </a:schemeClr>
              </a:buClr>
              <a:buFont typeface="Arial" charset="0"/>
              <a:buChar char="•"/>
              <a:defRPr sz="1500" b="0" i="0" spc="-75" baseline="0">
                <a:solidFill>
                  <a:schemeClr val="bg1"/>
                </a:solidFill>
                <a:latin typeface="Franklin Gothic Book" charset="0"/>
                <a:ea typeface="Franklin Gothic Book" charset="0"/>
                <a:cs typeface="Franklin Gothic Book" charset="0"/>
              </a:defRPr>
            </a:lvl4pPr>
            <a:lvl5pPr marL="1543050" indent="-171450" defTabSz="685800">
              <a:lnSpc>
                <a:spcPts val="2250"/>
              </a:lnSpc>
              <a:spcBef>
                <a:spcPts val="0"/>
              </a:spcBef>
              <a:spcAft>
                <a:spcPts val="300"/>
              </a:spcAft>
              <a:buFont typeface="Arial" panose="020B0604020202020204" pitchFamily="34" charset="0"/>
              <a:buChar char="»"/>
              <a:defRPr sz="1500" b="0" i="0" spc="-75" baseline="0">
                <a:solidFill>
                  <a:schemeClr val="bg1"/>
                </a:solidFill>
                <a:latin typeface="Franklin Gothic Book" charset="0"/>
                <a:ea typeface="Franklin Gothic Book" charset="0"/>
                <a:cs typeface="Franklin Gothic Book" charset="0"/>
              </a:defRPr>
            </a:lvl5pPr>
            <a:lvl6pPr marL="1885950" indent="-171450" defTabSz="685800">
              <a:spcBef>
                <a:spcPct val="20000"/>
              </a:spcBef>
              <a:buFont typeface="Arial" panose="020B0604020202020204" pitchFamily="34" charset="0"/>
              <a:buChar char="•"/>
              <a:defRPr sz="1500"/>
            </a:lvl6pPr>
            <a:lvl7pPr marL="2228850" indent="-171450" defTabSz="685800">
              <a:spcBef>
                <a:spcPct val="20000"/>
              </a:spcBef>
              <a:buFont typeface="Arial" panose="020B0604020202020204" pitchFamily="34" charset="0"/>
              <a:buChar char="•"/>
              <a:defRPr sz="1500"/>
            </a:lvl7pPr>
            <a:lvl8pPr marL="2571750" indent="-171450" defTabSz="685800">
              <a:spcBef>
                <a:spcPct val="20000"/>
              </a:spcBef>
              <a:buFont typeface="Arial" panose="020B0604020202020204" pitchFamily="34" charset="0"/>
              <a:buChar char="•"/>
              <a:defRPr sz="1500"/>
            </a:lvl8pPr>
            <a:lvl9pPr marL="2914650" indent="-171450" defTabSz="685800">
              <a:spcBef>
                <a:spcPct val="20000"/>
              </a:spcBef>
              <a:buFont typeface="Arial" panose="020B0604020202020204" pitchFamily="34" charset="0"/>
              <a:buChar char="•"/>
              <a:defRPr sz="1500"/>
            </a:lvl9pPr>
          </a:lstStyle>
          <a:p>
            <a:pPr>
              <a:lnSpc>
                <a:spcPts val="2000"/>
              </a:lnSpc>
              <a:spcAft>
                <a:spcPts val="300"/>
              </a:spcAft>
            </a:pPr>
            <a:r>
              <a:rPr lang="en-US" b="1" dirty="0">
                <a:solidFill>
                  <a:schemeClr val="bg1"/>
                </a:solidFill>
                <a:latin typeface="Franklin Gothic Demi" panose="020B0603020102020204" pitchFamily="34" charset="0"/>
              </a:rPr>
              <a:t>Stand-Alone</a:t>
            </a:r>
          </a:p>
          <a:p>
            <a:pPr marL="285750" indent="-285750">
              <a:lnSpc>
                <a:spcPts val="2000"/>
              </a:lnSpc>
              <a:buClr>
                <a:srgbClr val="FF6666"/>
              </a:buClr>
              <a:buFont typeface="Arial" panose="020B0604020202020204" pitchFamily="34" charset="0"/>
              <a:buChar char="•"/>
            </a:pPr>
            <a:r>
              <a:rPr lang="en-US" dirty="0">
                <a:solidFill>
                  <a:schemeClr val="bg1"/>
                </a:solidFill>
              </a:rPr>
              <a:t>Stand Alone device—single device that replaces the diseased disc. The integrated device eliminates the profile found with traditional plating.</a:t>
            </a:r>
          </a:p>
          <a:p>
            <a:pPr>
              <a:lnSpc>
                <a:spcPts val="2000"/>
              </a:lnSpc>
              <a:spcAft>
                <a:spcPts val="300"/>
              </a:spcAft>
            </a:pPr>
            <a:r>
              <a:rPr lang="en-US" b="1" dirty="0">
                <a:solidFill>
                  <a:schemeClr val="bg1"/>
                </a:solidFill>
                <a:latin typeface="Franklin Gothic Demi" panose="020B0603020102020204" pitchFamily="34" charset="0"/>
              </a:rPr>
              <a:t>Benefits of the Stand-Alone Procedure (vs. traditional plate &amp; cage)</a:t>
            </a:r>
          </a:p>
          <a:p>
            <a:pPr marL="285750" indent="-285750">
              <a:lnSpc>
                <a:spcPts val="2000"/>
              </a:lnSpc>
              <a:spcAft>
                <a:spcPts val="300"/>
              </a:spcAft>
              <a:buClr>
                <a:srgbClr val="FF6666"/>
              </a:buClr>
              <a:buFont typeface="Arial" panose="020B0604020202020204" pitchFamily="34" charset="0"/>
              <a:buChar char="•"/>
            </a:pPr>
            <a:r>
              <a:rPr lang="en-US" dirty="0">
                <a:solidFill>
                  <a:schemeClr val="bg1"/>
                </a:solidFill>
              </a:rPr>
              <a:t>Lower risk for dysphagia</a:t>
            </a:r>
            <a:r>
              <a:rPr lang="en-US" baseline="30000" dirty="0">
                <a:solidFill>
                  <a:schemeClr val="bg1"/>
                </a:solidFill>
              </a:rPr>
              <a:t>11</a:t>
            </a:r>
          </a:p>
          <a:p>
            <a:pPr marL="285750" indent="-285750">
              <a:lnSpc>
                <a:spcPts val="2000"/>
              </a:lnSpc>
              <a:spcAft>
                <a:spcPts val="300"/>
              </a:spcAft>
              <a:buClr>
                <a:srgbClr val="FF6666"/>
              </a:buClr>
              <a:buFont typeface="Arial" panose="020B0604020202020204" pitchFamily="34" charset="0"/>
              <a:buChar char="•"/>
            </a:pPr>
            <a:r>
              <a:rPr lang="en-US" dirty="0">
                <a:solidFill>
                  <a:schemeClr val="bg1"/>
                </a:solidFill>
              </a:rPr>
              <a:t>Comparable Fusion Rates to Plate and Interbody</a:t>
            </a:r>
            <a:r>
              <a:rPr lang="en-US" baseline="30000" dirty="0">
                <a:solidFill>
                  <a:schemeClr val="bg1"/>
                </a:solidFill>
              </a:rPr>
              <a:t>12</a:t>
            </a:r>
          </a:p>
          <a:p>
            <a:pPr marL="285750" indent="-285750">
              <a:lnSpc>
                <a:spcPts val="2000"/>
              </a:lnSpc>
              <a:spcAft>
                <a:spcPts val="300"/>
              </a:spcAft>
              <a:buClr>
                <a:srgbClr val="FF6666"/>
              </a:buClr>
              <a:buFont typeface="Arial" panose="020B0604020202020204" pitchFamily="34" charset="0"/>
              <a:buChar char="•"/>
            </a:pPr>
            <a:r>
              <a:rPr lang="en-US" dirty="0">
                <a:solidFill>
                  <a:schemeClr val="bg1"/>
                </a:solidFill>
              </a:rPr>
              <a:t>Decreased Risk of Adjacent Segment Disease (ASD)</a:t>
            </a:r>
            <a:r>
              <a:rPr lang="en-US" baseline="30000" dirty="0">
                <a:solidFill>
                  <a:schemeClr val="bg1"/>
                </a:solidFill>
              </a:rPr>
              <a:t>11</a:t>
            </a:r>
          </a:p>
          <a:p>
            <a:pPr marL="285750" indent="-285750">
              <a:lnSpc>
                <a:spcPts val="2000"/>
              </a:lnSpc>
              <a:spcAft>
                <a:spcPts val="300"/>
              </a:spcAft>
              <a:buClr>
                <a:srgbClr val="FF6666"/>
              </a:buClr>
              <a:buFont typeface="Arial" panose="020B0604020202020204" pitchFamily="34" charset="0"/>
              <a:buChar char="•"/>
            </a:pPr>
            <a:r>
              <a:rPr lang="en-US" dirty="0">
                <a:solidFill>
                  <a:schemeClr val="bg1"/>
                </a:solidFill>
              </a:rPr>
              <a:t>No device profile, minimizing disruption of the natural position of the esophagus</a:t>
            </a:r>
          </a:p>
          <a:p>
            <a:pPr marL="285750" indent="-285750">
              <a:lnSpc>
                <a:spcPts val="2000"/>
              </a:lnSpc>
              <a:spcAft>
                <a:spcPts val="300"/>
              </a:spcAft>
              <a:buClr>
                <a:srgbClr val="FF6666"/>
              </a:buClr>
              <a:buFont typeface="Arial" panose="020B0604020202020204" pitchFamily="34" charset="0"/>
              <a:buChar char="•"/>
            </a:pPr>
            <a:r>
              <a:rPr lang="en-US" dirty="0">
                <a:solidFill>
                  <a:schemeClr val="bg1"/>
                </a:solidFill>
              </a:rPr>
              <a:t>Reduced blood loss during procedure</a:t>
            </a:r>
            <a:r>
              <a:rPr lang="en-US" baseline="30000" dirty="0">
                <a:solidFill>
                  <a:schemeClr val="bg1"/>
                </a:solidFill>
              </a:rPr>
              <a:t>13</a:t>
            </a:r>
            <a:endParaRPr lang="en-US" dirty="0">
              <a:solidFill>
                <a:schemeClr val="bg1"/>
              </a:solidFill>
            </a:endParaRPr>
          </a:p>
          <a:p>
            <a:pPr marL="285750" indent="-285750">
              <a:lnSpc>
                <a:spcPts val="2000"/>
              </a:lnSpc>
              <a:spcAft>
                <a:spcPts val="300"/>
              </a:spcAft>
              <a:buClr>
                <a:srgbClr val="323399"/>
              </a:buClr>
              <a:buFont typeface="Arial" panose="020B0604020202020204" pitchFamily="34" charset="0"/>
              <a:buChar char="•"/>
            </a:pPr>
            <a:endParaRPr lang="en-US" dirty="0">
              <a:solidFill>
                <a:schemeClr val="bg1"/>
              </a:solidFill>
            </a:endParaRPr>
          </a:p>
        </p:txBody>
      </p:sp>
      <p:sp>
        <p:nvSpPr>
          <p:cNvPr id="11" name="Rectangle 10">
            <a:extLst>
              <a:ext uri="{FF2B5EF4-FFF2-40B4-BE49-F238E27FC236}">
                <a16:creationId xmlns:a16="http://schemas.microsoft.com/office/drawing/2014/main" id="{6D54DBBC-2F2D-164B-90FB-191898880470}"/>
              </a:ext>
            </a:extLst>
          </p:cNvPr>
          <p:cNvSpPr/>
          <p:nvPr/>
        </p:nvSpPr>
        <p:spPr>
          <a:xfrm>
            <a:off x="7086600" y="3257550"/>
            <a:ext cx="1905000" cy="1581150"/>
          </a:xfrm>
          <a:prstGeom prst="rect">
            <a:avLst/>
          </a:prstGeom>
        </p:spPr>
        <p:txBody>
          <a:bodyPr wrap="square">
            <a:noAutofit/>
          </a:bodyPr>
          <a:lstStyle/>
          <a:p>
            <a:r>
              <a:rPr lang="en-US" sz="900" i="1" spc="-40" baseline="30000" dirty="0">
                <a:solidFill>
                  <a:schemeClr val="tx1">
                    <a:lumMod val="50000"/>
                    <a:lumOff val="50000"/>
                  </a:schemeClr>
                </a:solidFill>
                <a:latin typeface="Franklin Gothic Medium Cond" charset="0"/>
                <a:ea typeface="Franklin Gothic Medium Cond" charset="0"/>
                <a:cs typeface="Franklin Gothic Medium Cond" charset="0"/>
              </a:rPr>
              <a:t>11</a:t>
            </a:r>
            <a:r>
              <a:rPr lang="en-US" sz="900" i="1" spc="-40" dirty="0">
                <a:solidFill>
                  <a:schemeClr val="tx1">
                    <a:lumMod val="50000"/>
                    <a:lumOff val="50000"/>
                  </a:schemeClr>
                </a:solidFill>
                <a:latin typeface="Franklin Gothic Medium Cond" charset="0"/>
                <a:ea typeface="Franklin Gothic Medium Cond" charset="0"/>
                <a:cs typeface="Franklin Gothic Medium Cond" charset="0"/>
              </a:rPr>
              <a:t> Cheung, Z., et al. Global Spine Journal, 2019. 9(4): 446-455. </a:t>
            </a:r>
          </a:p>
          <a:p>
            <a:r>
              <a:rPr lang="en-US" sz="900" i="1" spc="-40" baseline="30000" dirty="0">
                <a:solidFill>
                  <a:schemeClr val="tx1">
                    <a:lumMod val="50000"/>
                    <a:lumOff val="50000"/>
                  </a:schemeClr>
                </a:solidFill>
                <a:latin typeface="Franklin Gothic Medium Cond" charset="0"/>
                <a:ea typeface="Franklin Gothic Medium Cond" charset="0"/>
                <a:cs typeface="Franklin Gothic Medium Cond" charset="0"/>
              </a:rPr>
              <a:t>12</a:t>
            </a:r>
            <a:r>
              <a:rPr lang="en-US" sz="900" i="1" spc="-40" dirty="0">
                <a:solidFill>
                  <a:schemeClr val="tx1">
                    <a:lumMod val="50000"/>
                    <a:lumOff val="50000"/>
                  </a:schemeClr>
                </a:solidFill>
                <a:latin typeface="Franklin Gothic Medium Cond" charset="0"/>
                <a:ea typeface="Franklin Gothic Medium Cond" charset="0"/>
                <a:cs typeface="Franklin Gothic Medium Cond" charset="0"/>
              </a:rPr>
              <a:t> </a:t>
            </a:r>
            <a:r>
              <a:rPr lang="en-US" sz="900" i="1" spc="-40" dirty="0" err="1">
                <a:solidFill>
                  <a:schemeClr val="tx1">
                    <a:lumMod val="50000"/>
                    <a:lumOff val="50000"/>
                  </a:schemeClr>
                </a:solidFill>
                <a:latin typeface="Franklin Gothic Medium Cond" charset="0"/>
                <a:ea typeface="Franklin Gothic Medium Cond" charset="0"/>
                <a:cs typeface="Franklin Gothic Medium Cond" charset="0"/>
              </a:rPr>
              <a:t>Ghandi</a:t>
            </a:r>
            <a:r>
              <a:rPr lang="en-US" sz="900" i="1" spc="-40" dirty="0">
                <a:solidFill>
                  <a:schemeClr val="tx1">
                    <a:lumMod val="50000"/>
                    <a:lumOff val="50000"/>
                  </a:schemeClr>
                </a:solidFill>
                <a:latin typeface="Franklin Gothic Medium Cond" charset="0"/>
                <a:ea typeface="Franklin Gothic Medium Cond" charset="0"/>
                <a:cs typeface="Franklin Gothic Medium Cond" charset="0"/>
              </a:rPr>
              <a:t>, SD., et al., Spine (Phila PA 1976), 2020 Jan 20.</a:t>
            </a:r>
          </a:p>
          <a:p>
            <a:r>
              <a:rPr lang="en-US" sz="900" i="1" spc="-40" baseline="30000" dirty="0">
                <a:solidFill>
                  <a:schemeClr val="tx1">
                    <a:lumMod val="50000"/>
                    <a:lumOff val="50000"/>
                  </a:schemeClr>
                </a:solidFill>
                <a:latin typeface="Franklin Gothic Medium Cond" charset="0"/>
                <a:ea typeface="Franklin Gothic Medium Cond" charset="0"/>
                <a:cs typeface="Franklin Gothic Medium Cond" charset="0"/>
              </a:rPr>
              <a:t>13</a:t>
            </a:r>
            <a:r>
              <a:rPr lang="en-US" sz="900" i="1" spc="-40" dirty="0">
                <a:solidFill>
                  <a:schemeClr val="tx1">
                    <a:lumMod val="50000"/>
                    <a:lumOff val="50000"/>
                  </a:schemeClr>
                </a:solidFill>
                <a:latin typeface="Franklin Gothic Medium Cond" charset="0"/>
                <a:ea typeface="Franklin Gothic Medium Cond" charset="0"/>
                <a:cs typeface="Franklin Gothic Medium Cond" charset="0"/>
              </a:rPr>
              <a:t> </a:t>
            </a:r>
            <a:r>
              <a:rPr lang="en-US" sz="900" i="1" spc="-40" dirty="0" err="1">
                <a:solidFill>
                  <a:schemeClr val="tx1">
                    <a:lumMod val="50000"/>
                    <a:lumOff val="50000"/>
                  </a:schemeClr>
                </a:solidFill>
                <a:latin typeface="Franklin Gothic Medium Cond" charset="0"/>
                <a:ea typeface="Franklin Gothic Medium Cond" charset="0"/>
                <a:cs typeface="Franklin Gothic Medium Cond" charset="0"/>
              </a:rPr>
              <a:t>Zhicheng</a:t>
            </a:r>
            <a:r>
              <a:rPr lang="en-US" sz="900" i="1" spc="-40" dirty="0">
                <a:solidFill>
                  <a:schemeClr val="tx1">
                    <a:lumMod val="50000"/>
                    <a:lumOff val="50000"/>
                  </a:schemeClr>
                </a:solidFill>
                <a:latin typeface="Franklin Gothic Medium Cond" charset="0"/>
                <a:ea typeface="Franklin Gothic Medium Cond" charset="0"/>
                <a:cs typeface="Franklin Gothic Medium Cond" charset="0"/>
              </a:rPr>
              <a:t>, S., et al., World </a:t>
            </a:r>
            <a:r>
              <a:rPr lang="en-US" sz="900" i="1" spc="-40" dirty="0" err="1">
                <a:solidFill>
                  <a:schemeClr val="tx1">
                    <a:lumMod val="50000"/>
                    <a:lumOff val="50000"/>
                  </a:schemeClr>
                </a:solidFill>
                <a:latin typeface="Franklin Gothic Medium Cond" charset="0"/>
                <a:ea typeface="Franklin Gothic Medium Cond" charset="0"/>
                <a:cs typeface="Franklin Gothic Medium Cond" charset="0"/>
              </a:rPr>
              <a:t>Neurosurg</a:t>
            </a:r>
            <a:r>
              <a:rPr lang="en-US" sz="900" i="1" spc="-40" dirty="0">
                <a:solidFill>
                  <a:schemeClr val="tx1">
                    <a:lumMod val="50000"/>
                    <a:lumOff val="50000"/>
                  </a:schemeClr>
                </a:solidFill>
                <a:latin typeface="Franklin Gothic Medium Cond" charset="0"/>
                <a:ea typeface="Franklin Gothic Medium Cond" charset="0"/>
                <a:cs typeface="Franklin Gothic Medium Cond" charset="0"/>
              </a:rPr>
              <a:t>. 2018 Dec;120:e551-561.</a:t>
            </a:r>
          </a:p>
          <a:p>
            <a:endParaRPr lang="en-US" sz="900" i="1" spc="-40" dirty="0">
              <a:solidFill>
                <a:schemeClr val="tx1">
                  <a:lumMod val="50000"/>
                  <a:lumOff val="50000"/>
                </a:schemeClr>
              </a:solidFill>
              <a:latin typeface="Franklin Gothic Medium Cond" charset="0"/>
              <a:ea typeface="Franklin Gothic Medium Cond" charset="0"/>
              <a:cs typeface="Franklin Gothic Medium Cond" charset="0"/>
            </a:endParaRPr>
          </a:p>
          <a:p>
            <a:endParaRPr lang="en-US" sz="900" i="1" spc="-40" dirty="0">
              <a:solidFill>
                <a:schemeClr val="tx1">
                  <a:lumMod val="50000"/>
                  <a:lumOff val="50000"/>
                </a:schemeClr>
              </a:solidFill>
              <a:latin typeface="Franklin Gothic Medium Cond" charset="0"/>
              <a:ea typeface="Franklin Gothic Medium Cond" charset="0"/>
              <a:cs typeface="Franklin Gothic Medium Cond" charset="0"/>
            </a:endParaRPr>
          </a:p>
        </p:txBody>
      </p:sp>
      <p:pic>
        <p:nvPicPr>
          <p:cNvPr id="13" name="Picture 2">
            <a:extLst>
              <a:ext uri="{FF2B5EF4-FFF2-40B4-BE49-F238E27FC236}">
                <a16:creationId xmlns:a16="http://schemas.microsoft.com/office/drawing/2014/main" id="{0F810C0E-ADB8-9049-B390-572C5186EE2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583" t="28839" r="17210" b="17757"/>
          <a:stretch/>
        </p:blipFill>
        <p:spPr bwMode="auto">
          <a:xfrm>
            <a:off x="6858000" y="790632"/>
            <a:ext cx="2057400" cy="2057400"/>
          </a:xfrm>
          <a:prstGeom prst="ellipse">
            <a:avLst/>
          </a:prstGeom>
          <a:noFill/>
          <a:ln w="31750">
            <a:solidFill>
              <a:schemeClr val="bg1">
                <a:alpha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383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7B8F23F-E279-8F4B-B0DC-1C20ABC87CDE}"/>
              </a:ext>
            </a:extLst>
          </p:cNvPr>
          <p:cNvSpPr txBox="1">
            <a:spLocks/>
          </p:cNvSpPr>
          <p:nvPr/>
        </p:nvSpPr>
        <p:spPr>
          <a:xfrm>
            <a:off x="3708414" y="566754"/>
            <a:ext cx="5225923" cy="990602"/>
          </a:xfrm>
          <a:prstGeom prst="rect">
            <a:avLst/>
          </a:prstGeom>
        </p:spPr>
        <p:txBody>
          <a:bodyPr anchor="t" anchorCtr="0"/>
          <a:lstStyle>
            <a:lvl1pPr algn="l" defTabSz="685800" rtl="0" eaLnBrk="1" latinLnBrk="0" hangingPunct="1">
              <a:lnSpc>
                <a:spcPts val="3200"/>
              </a:lnSpc>
              <a:spcBef>
                <a:spcPct val="0"/>
              </a:spcBef>
              <a:buNone/>
              <a:defRPr sz="3000" b="0" i="0" kern="1200" spc="-38" baseline="0">
                <a:solidFill>
                  <a:schemeClr val="bg1"/>
                </a:solidFill>
                <a:effectLst>
                  <a:outerShdw blurRad="50800" dist="38100" dir="2700000" algn="tl" rotWithShape="0">
                    <a:prstClr val="black">
                      <a:alpha val="40000"/>
                    </a:prstClr>
                  </a:outerShdw>
                </a:effectLst>
                <a:latin typeface="Franklin Gothic Medium" charset="0"/>
                <a:ea typeface="Franklin Gothic Medium" charset="0"/>
                <a:cs typeface="Franklin Gothic Medium" charset="0"/>
              </a:defRPr>
            </a:lvl1pPr>
          </a:lstStyle>
          <a:p>
            <a:r>
              <a:rPr lang="en-US" spc="-50" dirty="0">
                <a:effectLst/>
              </a:rPr>
              <a:t>Posterior Cervical Fusion </a:t>
            </a:r>
            <a:br>
              <a:rPr lang="en-US" spc="-50" dirty="0">
                <a:effectLst/>
              </a:rPr>
            </a:br>
            <a:r>
              <a:rPr lang="en-US" spc="-50" dirty="0">
                <a:effectLst/>
              </a:rPr>
              <a:t>(PCF)</a:t>
            </a:r>
          </a:p>
        </p:txBody>
      </p:sp>
      <p:sp>
        <p:nvSpPr>
          <p:cNvPr id="13" name="Content Placeholder 2">
            <a:extLst>
              <a:ext uri="{FF2B5EF4-FFF2-40B4-BE49-F238E27FC236}">
                <a16:creationId xmlns:a16="http://schemas.microsoft.com/office/drawing/2014/main" id="{8917D19B-760D-B04B-A3CA-EB97021715E9}"/>
              </a:ext>
            </a:extLst>
          </p:cNvPr>
          <p:cNvSpPr txBox="1">
            <a:spLocks/>
          </p:cNvSpPr>
          <p:nvPr/>
        </p:nvSpPr>
        <p:spPr>
          <a:xfrm>
            <a:off x="3708414" y="1683496"/>
            <a:ext cx="4749786" cy="2717054"/>
          </a:xfrm>
          <a:prstGeom prst="rect">
            <a:avLst/>
          </a:prstGeom>
          <a:effectLst/>
        </p:spPr>
        <p:txBody>
          <a:bodyPr anchor="t"/>
          <a:lstStyle>
            <a:defPPr>
              <a:defRPr lang="en-US"/>
            </a:defPPr>
            <a:lvl1pPr indent="0" defTabSz="685800">
              <a:lnSpc>
                <a:spcPts val="2200"/>
              </a:lnSpc>
              <a:spcBef>
                <a:spcPts val="0"/>
              </a:spcBef>
              <a:spcAft>
                <a:spcPts val="1800"/>
              </a:spcAft>
              <a:buClr>
                <a:srgbClr val="0086F0"/>
              </a:buClr>
              <a:buSzPct val="115000"/>
              <a:buFontTx/>
              <a:buNone/>
              <a:defRPr b="0" i="0" spc="-75" baseline="0">
                <a:solidFill>
                  <a:srgbClr val="E7E7E7"/>
                </a:solidFill>
                <a:effectLst>
                  <a:outerShdw blurRad="50800" dist="38100" dir="2700000" algn="tl" rotWithShape="0">
                    <a:prstClr val="black">
                      <a:alpha val="15000"/>
                    </a:prstClr>
                  </a:outerShdw>
                </a:effectLst>
                <a:latin typeface="Franklin Gothic Book" charset="0"/>
                <a:ea typeface="Franklin Gothic Book" charset="0"/>
                <a:cs typeface="Franklin Gothic Book" charset="0"/>
              </a:defRPr>
            </a:lvl1pPr>
            <a:lvl2pPr marL="557213" indent="-214313" defTabSz="685800">
              <a:lnSpc>
                <a:spcPts val="2250"/>
              </a:lnSpc>
              <a:spcBef>
                <a:spcPts val="0"/>
              </a:spcBef>
              <a:spcAft>
                <a:spcPts val="300"/>
              </a:spcAft>
              <a:buSzPct val="110000"/>
              <a:buFont typeface="Arial" charset="0"/>
              <a:buChar char="•"/>
              <a:defRPr sz="2100" b="0" i="0" spc="-75" baseline="0">
                <a:solidFill>
                  <a:schemeClr val="bg1"/>
                </a:solidFill>
                <a:latin typeface="Franklin Gothic Book" charset="0"/>
                <a:ea typeface="Franklin Gothic Book" charset="0"/>
                <a:cs typeface="Franklin Gothic Book" charset="0"/>
              </a:defRPr>
            </a:lvl2pPr>
            <a:lvl3pPr marL="857250" indent="-171450" defTabSz="685800">
              <a:lnSpc>
                <a:spcPts val="2250"/>
              </a:lnSpc>
              <a:spcBef>
                <a:spcPts val="0"/>
              </a:spcBef>
              <a:spcAft>
                <a:spcPts val="300"/>
              </a:spcAft>
              <a:buSzPct val="75000"/>
              <a:buFont typeface=".LucidaGrandeUI" charset="0"/>
              <a:buChar char="○"/>
              <a:defRPr b="0" i="0" spc="-75" baseline="0">
                <a:solidFill>
                  <a:schemeClr val="bg1"/>
                </a:solidFill>
                <a:latin typeface="Franklin Gothic Book" charset="0"/>
                <a:ea typeface="Franklin Gothic Book" charset="0"/>
                <a:cs typeface="Franklin Gothic Book" charset="0"/>
              </a:defRPr>
            </a:lvl3pPr>
            <a:lvl4pPr marL="1200150" indent="-171450" defTabSz="685800">
              <a:lnSpc>
                <a:spcPts val="2250"/>
              </a:lnSpc>
              <a:spcBef>
                <a:spcPts val="0"/>
              </a:spcBef>
              <a:spcAft>
                <a:spcPts val="300"/>
              </a:spcAft>
              <a:buClr>
                <a:schemeClr val="tx1">
                  <a:lumMod val="50000"/>
                  <a:lumOff val="50000"/>
                </a:schemeClr>
              </a:buClr>
              <a:buFont typeface="Arial" charset="0"/>
              <a:buChar char="•"/>
              <a:defRPr sz="1500" b="0" i="0" spc="-75" baseline="0">
                <a:solidFill>
                  <a:schemeClr val="bg1"/>
                </a:solidFill>
                <a:latin typeface="Franklin Gothic Book" charset="0"/>
                <a:ea typeface="Franklin Gothic Book" charset="0"/>
                <a:cs typeface="Franklin Gothic Book" charset="0"/>
              </a:defRPr>
            </a:lvl4pPr>
            <a:lvl5pPr marL="1543050" indent="-171450" defTabSz="685800">
              <a:lnSpc>
                <a:spcPts val="2250"/>
              </a:lnSpc>
              <a:spcBef>
                <a:spcPts val="0"/>
              </a:spcBef>
              <a:spcAft>
                <a:spcPts val="300"/>
              </a:spcAft>
              <a:buFont typeface="Arial" panose="020B0604020202020204" pitchFamily="34" charset="0"/>
              <a:buChar char="»"/>
              <a:defRPr sz="1500" b="0" i="0" spc="-75" baseline="0">
                <a:solidFill>
                  <a:schemeClr val="bg1"/>
                </a:solidFill>
                <a:latin typeface="Franklin Gothic Book" charset="0"/>
                <a:ea typeface="Franklin Gothic Book" charset="0"/>
                <a:cs typeface="Franklin Gothic Book" charset="0"/>
              </a:defRPr>
            </a:lvl5pPr>
            <a:lvl6pPr marL="1885950" indent="-171450" defTabSz="685800">
              <a:spcBef>
                <a:spcPct val="20000"/>
              </a:spcBef>
              <a:buFont typeface="Arial" panose="020B0604020202020204" pitchFamily="34" charset="0"/>
              <a:buChar char="•"/>
              <a:defRPr sz="1500"/>
            </a:lvl6pPr>
            <a:lvl7pPr marL="2228850" indent="-171450" defTabSz="685800">
              <a:spcBef>
                <a:spcPct val="20000"/>
              </a:spcBef>
              <a:buFont typeface="Arial" panose="020B0604020202020204" pitchFamily="34" charset="0"/>
              <a:buChar char="•"/>
              <a:defRPr sz="1500"/>
            </a:lvl7pPr>
            <a:lvl8pPr marL="2571750" indent="-171450" defTabSz="685800">
              <a:spcBef>
                <a:spcPct val="20000"/>
              </a:spcBef>
              <a:buFont typeface="Arial" panose="020B0604020202020204" pitchFamily="34" charset="0"/>
              <a:buChar char="•"/>
              <a:defRPr sz="1500"/>
            </a:lvl8pPr>
            <a:lvl9pPr marL="2914650" indent="-171450" defTabSz="685800">
              <a:spcBef>
                <a:spcPct val="20000"/>
              </a:spcBef>
              <a:buFont typeface="Arial" panose="020B0604020202020204" pitchFamily="34" charset="0"/>
              <a:buChar char="•"/>
              <a:defRPr sz="1500"/>
            </a:lvl9pPr>
          </a:lstStyle>
          <a:p>
            <a:pPr>
              <a:lnSpc>
                <a:spcPts val="2000"/>
              </a:lnSpc>
            </a:pPr>
            <a:r>
              <a:rPr lang="en-US" dirty="0">
                <a:solidFill>
                  <a:schemeClr val="bg1"/>
                </a:solidFill>
              </a:rPr>
              <a:t>A posterior cervical spine fusion surgery may be recommended to stop motion between two or more vertebrae, to straighten the cervical spine from a spinal deformity, or to stabilize the cervical spine after a fracture.</a:t>
            </a:r>
            <a:r>
              <a:rPr lang="en-US" baseline="30000" dirty="0">
                <a:solidFill>
                  <a:schemeClr val="bg1"/>
                </a:solidFill>
              </a:rPr>
              <a:t>14</a:t>
            </a:r>
          </a:p>
          <a:p>
            <a:pPr>
              <a:lnSpc>
                <a:spcPts val="2000"/>
              </a:lnSpc>
              <a:spcAft>
                <a:spcPts val="300"/>
              </a:spcAft>
            </a:pPr>
            <a:r>
              <a:rPr lang="en-US" dirty="0">
                <a:solidFill>
                  <a:schemeClr val="bg1"/>
                </a:solidFill>
              </a:rPr>
              <a:t>Unlike in an anterior cervical fusion, there is no place to wedge bone graft, so the bone graft is simply laid on top of the lamina. The goal of surgery is for the lamina to eventually fuse.</a:t>
            </a:r>
            <a:r>
              <a:rPr lang="en-US" baseline="30000" dirty="0">
                <a:solidFill>
                  <a:schemeClr val="bg1"/>
                </a:solidFill>
              </a:rPr>
              <a:t>14</a:t>
            </a:r>
          </a:p>
        </p:txBody>
      </p:sp>
      <p:pic>
        <p:nvPicPr>
          <p:cNvPr id="14" name="Picture 13">
            <a:extLst>
              <a:ext uri="{FF2B5EF4-FFF2-40B4-BE49-F238E27FC236}">
                <a16:creationId xmlns:a16="http://schemas.microsoft.com/office/drawing/2014/main" id="{BC83D2EF-2E2A-DE4D-BF83-E8243CE2E8F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169" t="18139" r="15720" b="28528"/>
          <a:stretch/>
        </p:blipFill>
        <p:spPr>
          <a:xfrm>
            <a:off x="381000" y="1123950"/>
            <a:ext cx="3003030" cy="3003030"/>
          </a:xfrm>
          <a:prstGeom prst="ellipse">
            <a:avLst/>
          </a:prstGeom>
          <a:ln w="31750">
            <a:solidFill>
              <a:schemeClr val="bg1">
                <a:alpha val="50000"/>
              </a:schemeClr>
            </a:solidFill>
          </a:ln>
        </p:spPr>
      </p:pic>
      <p:sp>
        <p:nvSpPr>
          <p:cNvPr id="15" name="Rectangle 14">
            <a:extLst>
              <a:ext uri="{FF2B5EF4-FFF2-40B4-BE49-F238E27FC236}">
                <a16:creationId xmlns:a16="http://schemas.microsoft.com/office/drawing/2014/main" id="{9104D47C-4C4B-2845-8B3D-F47DEAFE6C9C}"/>
              </a:ext>
            </a:extLst>
          </p:cNvPr>
          <p:cNvSpPr/>
          <p:nvPr/>
        </p:nvSpPr>
        <p:spPr>
          <a:xfrm>
            <a:off x="10759" y="4324350"/>
            <a:ext cx="2884842" cy="451406"/>
          </a:xfrm>
          <a:prstGeom prst="rect">
            <a:avLst/>
          </a:prstGeom>
        </p:spPr>
        <p:txBody>
          <a:bodyPr wrap="square">
            <a:spAutoFit/>
          </a:bodyPr>
          <a:lstStyle/>
          <a:p>
            <a:r>
              <a:rPr lang="en-US" sz="1000" i="1" spc="-40" baseline="30000" dirty="0">
                <a:solidFill>
                  <a:schemeClr val="tx1">
                    <a:lumMod val="50000"/>
                    <a:lumOff val="50000"/>
                  </a:schemeClr>
                </a:solidFill>
                <a:latin typeface="Franklin Gothic Medium Cond" charset="0"/>
                <a:ea typeface="Franklin Gothic Medium Cond" charset="0"/>
                <a:cs typeface="Franklin Gothic Medium Cond" charset="0"/>
              </a:rPr>
              <a:t>14 “Posterior Cervical Decompression”  Spine Health.com, Veritas Health, November 16, 2021, https://www.spine-health.com/treatment/back-surgery/posterior-cervical-decompression-microdiscectomy-surgery</a:t>
            </a:r>
            <a:endParaRPr lang="en-US" sz="1000" i="1" spc="-40" dirty="0">
              <a:solidFill>
                <a:schemeClr val="tx1">
                  <a:lumMod val="50000"/>
                  <a:lumOff val="50000"/>
                </a:schemeClr>
              </a:solidFill>
              <a:latin typeface="Franklin Gothic Medium Cond" charset="0"/>
              <a:ea typeface="Franklin Gothic Medium Cond" charset="0"/>
              <a:cs typeface="Franklin Gothic Medium Cond" charset="0"/>
            </a:endParaRPr>
          </a:p>
        </p:txBody>
      </p:sp>
    </p:spTree>
    <p:extLst>
      <p:ext uri="{BB962C8B-B14F-4D97-AF65-F5344CB8AC3E}">
        <p14:creationId xmlns:p14="http://schemas.microsoft.com/office/powerpoint/2010/main" val="21183562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Benefits Comparison</a:t>
            </a:r>
          </a:p>
        </p:txBody>
      </p:sp>
      <p:graphicFrame>
        <p:nvGraphicFramePr>
          <p:cNvPr id="6" name="Table 5">
            <a:extLst>
              <a:ext uri="{FF2B5EF4-FFF2-40B4-BE49-F238E27FC236}">
                <a16:creationId xmlns:a16="http://schemas.microsoft.com/office/drawing/2014/main" id="{12AAC7C3-B6CF-AF40-84F2-88DBA037BB0B}"/>
              </a:ext>
            </a:extLst>
          </p:cNvPr>
          <p:cNvGraphicFramePr>
            <a:graphicFrameLocks noGrp="1"/>
          </p:cNvGraphicFramePr>
          <p:nvPr>
            <p:extLst>
              <p:ext uri="{D42A27DB-BD31-4B8C-83A1-F6EECF244321}">
                <p14:modId xmlns:p14="http://schemas.microsoft.com/office/powerpoint/2010/main" val="1985469579"/>
              </p:ext>
            </p:extLst>
          </p:nvPr>
        </p:nvGraphicFramePr>
        <p:xfrm>
          <a:off x="256956" y="1119071"/>
          <a:ext cx="8686799" cy="3586279"/>
        </p:xfrm>
        <a:graphic>
          <a:graphicData uri="http://schemas.openxmlformats.org/drawingml/2006/table">
            <a:tbl>
              <a:tblPr firstRow="1" bandRow="1">
                <a:tableStyleId>{073A0DAA-6AF3-43AB-8588-CEC1D06C72B9}</a:tableStyleId>
              </a:tblPr>
              <a:tblGrid>
                <a:gridCol w="3759307">
                  <a:extLst>
                    <a:ext uri="{9D8B030D-6E8A-4147-A177-3AD203B41FA5}">
                      <a16:colId xmlns:a16="http://schemas.microsoft.com/office/drawing/2014/main" val="20000"/>
                    </a:ext>
                  </a:extLst>
                </a:gridCol>
                <a:gridCol w="1231873">
                  <a:extLst>
                    <a:ext uri="{9D8B030D-6E8A-4147-A177-3AD203B41FA5}">
                      <a16:colId xmlns:a16="http://schemas.microsoft.com/office/drawing/2014/main" val="20001"/>
                    </a:ext>
                  </a:extLst>
                </a:gridCol>
                <a:gridCol w="1231873">
                  <a:extLst>
                    <a:ext uri="{9D8B030D-6E8A-4147-A177-3AD203B41FA5}">
                      <a16:colId xmlns:a16="http://schemas.microsoft.com/office/drawing/2014/main" val="20002"/>
                    </a:ext>
                  </a:extLst>
                </a:gridCol>
                <a:gridCol w="1231873">
                  <a:extLst>
                    <a:ext uri="{9D8B030D-6E8A-4147-A177-3AD203B41FA5}">
                      <a16:colId xmlns:a16="http://schemas.microsoft.com/office/drawing/2014/main" val="20003"/>
                    </a:ext>
                  </a:extLst>
                </a:gridCol>
                <a:gridCol w="1231873">
                  <a:extLst>
                    <a:ext uri="{9D8B030D-6E8A-4147-A177-3AD203B41FA5}">
                      <a16:colId xmlns:a16="http://schemas.microsoft.com/office/drawing/2014/main" val="20004"/>
                    </a:ext>
                  </a:extLst>
                </a:gridCol>
              </a:tblGrid>
              <a:tr h="529409">
                <a:tc>
                  <a:txBody>
                    <a:bodyPr/>
                    <a:lstStyle/>
                    <a:p>
                      <a:endParaRPr lang="en-US" dirty="0"/>
                    </a:p>
                  </a:txBody>
                  <a:tcP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0" dirty="0">
                          <a:latin typeface="Franklin Gothic Demi Cond" panose="020B0603020102020204" pitchFamily="34" charset="0"/>
                          <a:ea typeface="Franklin Gothic Medium" charset="0"/>
                          <a:cs typeface="Franklin Gothic Medium" charset="0"/>
                        </a:rPr>
                        <a:t>TDR</a:t>
                      </a:r>
                    </a:p>
                  </a:txBody>
                  <a:tcPr anchor="ctr">
                    <a:lnL w="12700" cmpd="sng">
                      <a:noFill/>
                    </a:lnL>
                    <a:solidFill>
                      <a:srgbClr val="3266CC"/>
                    </a:solidFill>
                  </a:tcPr>
                </a:tc>
                <a:tc>
                  <a:txBody>
                    <a:bodyPr/>
                    <a:lstStyle/>
                    <a:p>
                      <a:pPr algn="ctr"/>
                      <a:r>
                        <a:rPr lang="en-US" sz="1600" b="1" i="0" baseline="0" dirty="0">
                          <a:latin typeface="Franklin Gothic Demi Cond" panose="020B0603020102020204" pitchFamily="34" charset="0"/>
                          <a:ea typeface="Franklin Gothic Medium" charset="0"/>
                          <a:cs typeface="Franklin Gothic Medium" charset="0"/>
                        </a:rPr>
                        <a:t>ACDF</a:t>
                      </a:r>
                    </a:p>
                    <a:p>
                      <a:pPr algn="ctr"/>
                      <a:r>
                        <a:rPr lang="en-US" sz="1200" b="1" i="0" baseline="0" dirty="0">
                          <a:latin typeface="Franklin Gothic Demi Cond" panose="020B0603020102020204" pitchFamily="34" charset="0"/>
                          <a:ea typeface="Franklin Gothic Medium" charset="0"/>
                          <a:cs typeface="Franklin Gothic Medium" charset="0"/>
                        </a:rPr>
                        <a:t>(</a:t>
                      </a:r>
                      <a:r>
                        <a:rPr lang="en-US" sz="1200" b="1" i="0" dirty="0">
                          <a:latin typeface="Franklin Gothic Demi Cond" panose="020B0603020102020204" pitchFamily="34" charset="0"/>
                          <a:ea typeface="Franklin Gothic Medium" charset="0"/>
                          <a:cs typeface="Franklin Gothic Medium" charset="0"/>
                        </a:rPr>
                        <a:t>Stand-Alone)</a:t>
                      </a:r>
                      <a:endParaRPr lang="en-US" sz="1200" b="1" i="0" dirty="0">
                        <a:latin typeface="Franklin Gothic Demi Cond" panose="020B0603020102020204" pitchFamily="34" charset="0"/>
                      </a:endParaRPr>
                    </a:p>
                  </a:txBody>
                  <a:tcPr anchor="ctr">
                    <a:solidFill>
                      <a:srgbClr val="3266CC"/>
                    </a:solidFill>
                  </a:tcPr>
                </a:tc>
                <a:tc>
                  <a:txBody>
                    <a:bodyPr/>
                    <a:lstStyle/>
                    <a:p>
                      <a:pPr algn="ctr"/>
                      <a:r>
                        <a:rPr lang="en-US" sz="1600" b="1" i="0" baseline="0" dirty="0">
                          <a:latin typeface="Franklin Gothic Demi Cond" panose="020B0603020102020204" pitchFamily="34" charset="0"/>
                          <a:ea typeface="Franklin Gothic Medium" charset="0"/>
                          <a:cs typeface="Franklin Gothic Medium" charset="0"/>
                        </a:rPr>
                        <a:t>ACDF</a:t>
                      </a:r>
                    </a:p>
                    <a:p>
                      <a:pPr algn="ctr"/>
                      <a:r>
                        <a:rPr lang="en-US" sz="1200" b="1" i="0" baseline="0" dirty="0">
                          <a:latin typeface="Franklin Gothic Demi Cond" panose="020B0603020102020204" pitchFamily="34" charset="0"/>
                          <a:ea typeface="Franklin Gothic Medium" charset="0"/>
                          <a:cs typeface="Franklin Gothic Medium" charset="0"/>
                        </a:rPr>
                        <a:t>(</a:t>
                      </a:r>
                      <a:r>
                        <a:rPr lang="en-US" sz="1200" b="1" i="0" dirty="0">
                          <a:latin typeface="Franklin Gothic Demi Cond" panose="020B0603020102020204" pitchFamily="34" charset="0"/>
                          <a:ea typeface="Franklin Gothic Medium" charset="0"/>
                          <a:cs typeface="Franklin Gothic Medium" charset="0"/>
                        </a:rPr>
                        <a:t>Plate &amp; Cage)</a:t>
                      </a:r>
                      <a:endParaRPr lang="en-US" sz="1200" b="1" i="0" dirty="0">
                        <a:latin typeface="Franklin Gothic Demi Cond" panose="020B0603020102020204" pitchFamily="34" charset="0"/>
                      </a:endParaRPr>
                    </a:p>
                  </a:txBody>
                  <a:tcPr anchor="ctr">
                    <a:solidFill>
                      <a:srgbClr val="3266CC"/>
                    </a:solidFill>
                  </a:tcPr>
                </a:tc>
                <a:tc>
                  <a:txBody>
                    <a:bodyPr/>
                    <a:lstStyle/>
                    <a:p>
                      <a:pPr algn="ctr"/>
                      <a:r>
                        <a:rPr lang="en-US" sz="1600" b="1" i="0" baseline="0" dirty="0">
                          <a:latin typeface="Franklin Gothic Demi Cond" panose="020B0603020102020204" pitchFamily="34" charset="0"/>
                          <a:ea typeface="Franklin Gothic Medium" charset="0"/>
                          <a:cs typeface="Franklin Gothic Medium" charset="0"/>
                        </a:rPr>
                        <a:t>PCF</a:t>
                      </a:r>
                      <a:endParaRPr lang="en-US" sz="1600" b="1" i="0" dirty="0">
                        <a:latin typeface="Franklin Gothic Demi Cond" panose="020B0603020102020204" pitchFamily="34" charset="0"/>
                      </a:endParaRPr>
                    </a:p>
                  </a:txBody>
                  <a:tcPr anchor="ctr">
                    <a:solidFill>
                      <a:srgbClr val="3266CC"/>
                    </a:solidFill>
                  </a:tcPr>
                </a:tc>
                <a:extLst>
                  <a:ext uri="{0D108BD9-81ED-4DB2-BD59-A6C34878D82A}">
                    <a16:rowId xmlns:a16="http://schemas.microsoft.com/office/drawing/2014/main" val="10000"/>
                  </a:ext>
                </a:extLst>
              </a:tr>
              <a:tr h="330725">
                <a:tc>
                  <a:txBody>
                    <a:bodyPr/>
                    <a:lstStyle/>
                    <a:p>
                      <a:pPr marL="0" marR="0" indent="0" algn="l" rtl="0" eaLnBrk="1" fontAlgn="auto" latinLnBrk="0" hangingPunct="1">
                        <a:spcBef>
                          <a:spcPts val="0"/>
                        </a:spcBef>
                        <a:spcAft>
                          <a:spcPts val="0"/>
                        </a:spcAft>
                      </a:pPr>
                      <a:r>
                        <a:rPr lang="en-US" sz="1200" b="0" i="0" u="none" strike="noStrike" kern="1200" dirty="0">
                          <a:solidFill>
                            <a:schemeClr val="tx1">
                              <a:lumMod val="85000"/>
                              <a:lumOff val="15000"/>
                            </a:schemeClr>
                          </a:solidFill>
                          <a:effectLst/>
                          <a:latin typeface="Franklin Gothic Book" charset="0"/>
                          <a:ea typeface="Franklin Gothic Book" charset="0"/>
                          <a:cs typeface="Franklin Gothic Book" charset="0"/>
                        </a:rPr>
                        <a:t>Remove Pain Generators</a:t>
                      </a:r>
                      <a:endParaRPr lang="en-US" sz="1200" b="0" i="0" u="none" strike="noStrike" dirty="0">
                        <a:solidFill>
                          <a:schemeClr val="tx1">
                            <a:lumMod val="85000"/>
                            <a:lumOff val="15000"/>
                          </a:schemeClr>
                        </a:solidFill>
                        <a:effectLst/>
                        <a:latin typeface="Franklin Gothic Book" charset="0"/>
                        <a:ea typeface="Franklin Gothic Book" charset="0"/>
                        <a:cs typeface="Franklin Gothic Book" charset="0"/>
                      </a:endParaRPr>
                    </a:p>
                  </a:txBody>
                  <a:tcPr marL="121920" marR="121920" marT="18288" marB="18288" anchor="ctr">
                    <a:lnT w="38100" cap="flat" cmpd="sng" algn="ctr">
                      <a:solidFill>
                        <a:schemeClr val="bg1"/>
                      </a:solidFill>
                      <a:prstDash val="solid"/>
                      <a:round/>
                      <a:headEnd type="none" w="med" len="med"/>
                      <a:tailEnd type="none" w="med" len="med"/>
                    </a:lnT>
                  </a:tcPr>
                </a:tc>
                <a:tc>
                  <a:txBody>
                    <a:bodyPr/>
                    <a:lstStyle/>
                    <a:p>
                      <a:pPr algn="ctr"/>
                      <a:r>
                        <a:rPr lang="en-US" sz="1200" dirty="0">
                          <a:solidFill>
                            <a:srgbClr val="00B050"/>
                          </a:solidFill>
                          <a:latin typeface="+mj-lt"/>
                          <a:ea typeface="Franklin Gothic Book" charset="0"/>
                          <a:cs typeface="Franklin Gothic Book" charset="0"/>
                        </a:rPr>
                        <a:t>✓</a:t>
                      </a:r>
                    </a:p>
                  </a:txBody>
                  <a:tcPr marT="18288" marB="18288" anchor="ctr"/>
                </a:tc>
                <a:tc>
                  <a:txBody>
                    <a:bodyPr/>
                    <a:lstStyle/>
                    <a:p>
                      <a:pPr algn="ctr"/>
                      <a:r>
                        <a:rPr lang="en-US" sz="1200" dirty="0">
                          <a:solidFill>
                            <a:srgbClr val="00B050"/>
                          </a:solidFill>
                          <a:latin typeface="+mj-lt"/>
                          <a:ea typeface="Franklin Gothic Book" charset="0"/>
                          <a:cs typeface="Franklin Gothic Book" charset="0"/>
                        </a:rPr>
                        <a:t>✓</a:t>
                      </a:r>
                    </a:p>
                  </a:txBody>
                  <a:tcPr marT="18288" marB="18288" anchor="ctr"/>
                </a:tc>
                <a:tc>
                  <a:txBody>
                    <a:bodyPr/>
                    <a:lstStyle/>
                    <a:p>
                      <a:pPr algn="ctr"/>
                      <a:r>
                        <a:rPr lang="en-US" sz="1200" dirty="0">
                          <a:solidFill>
                            <a:srgbClr val="00B050"/>
                          </a:solidFill>
                          <a:latin typeface="+mj-lt"/>
                          <a:ea typeface="Franklin Gothic Book" charset="0"/>
                          <a:cs typeface="Franklin Gothic Book" charset="0"/>
                        </a:rPr>
                        <a:t>✓</a:t>
                      </a:r>
                    </a:p>
                  </a:txBody>
                  <a:tcPr marT="18288" marB="18288" anchor="ctr"/>
                </a:tc>
                <a:tc>
                  <a:txBody>
                    <a:bodyPr/>
                    <a:lstStyle/>
                    <a:p>
                      <a:pPr algn="ctr"/>
                      <a:r>
                        <a:rPr lang="en-US" sz="1200" dirty="0">
                          <a:solidFill>
                            <a:srgbClr val="00B050"/>
                          </a:solidFill>
                          <a:latin typeface="+mj-lt"/>
                          <a:ea typeface="Franklin Gothic Book" charset="0"/>
                          <a:cs typeface="Franklin Gothic Book" charset="0"/>
                        </a:rPr>
                        <a:t>✓</a:t>
                      </a:r>
                    </a:p>
                  </a:txBody>
                  <a:tcPr marT="18288" marB="18288" anchor="ctr"/>
                </a:tc>
                <a:extLst>
                  <a:ext uri="{0D108BD9-81ED-4DB2-BD59-A6C34878D82A}">
                    <a16:rowId xmlns:a16="http://schemas.microsoft.com/office/drawing/2014/main" val="10001"/>
                  </a:ext>
                </a:extLst>
              </a:tr>
              <a:tr h="330725">
                <a:tc>
                  <a:txBody>
                    <a:bodyPr/>
                    <a:lstStyle/>
                    <a:p>
                      <a:pPr marL="0" marR="0" indent="0" algn="l" rtl="0" eaLnBrk="1" fontAlgn="auto" latinLnBrk="0" hangingPunct="1">
                        <a:spcBef>
                          <a:spcPts val="0"/>
                        </a:spcBef>
                        <a:spcAft>
                          <a:spcPts val="0"/>
                        </a:spcAft>
                      </a:pPr>
                      <a:r>
                        <a:rPr lang="en-US" sz="1200" b="0" i="0" u="none" strike="noStrike" kern="1200" dirty="0">
                          <a:solidFill>
                            <a:schemeClr val="tx1">
                              <a:lumMod val="85000"/>
                              <a:lumOff val="15000"/>
                            </a:schemeClr>
                          </a:solidFill>
                          <a:effectLst/>
                          <a:latin typeface="Franklin Gothic Book" charset="0"/>
                          <a:ea typeface="Franklin Gothic Book" charset="0"/>
                          <a:cs typeface="Franklin Gothic Book" charset="0"/>
                        </a:rPr>
                        <a:t>Neural Decompression</a:t>
                      </a:r>
                      <a:endParaRPr lang="en-US" sz="1200" b="0" i="0" u="none" strike="noStrike" dirty="0">
                        <a:solidFill>
                          <a:schemeClr val="tx1">
                            <a:lumMod val="85000"/>
                            <a:lumOff val="15000"/>
                          </a:schemeClr>
                        </a:solidFill>
                        <a:effectLst/>
                        <a:latin typeface="Franklin Gothic Book" charset="0"/>
                        <a:ea typeface="Franklin Gothic Book" charset="0"/>
                        <a:cs typeface="Franklin Gothic Book" charset="0"/>
                      </a:endParaRPr>
                    </a:p>
                  </a:txBody>
                  <a:tcPr marL="121920" marR="121920" marT="18288" marB="18288"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200" kern="1200" dirty="0">
                          <a:solidFill>
                            <a:srgbClr val="00B050"/>
                          </a:solidFill>
                          <a:latin typeface="+mn-lt"/>
                          <a:ea typeface="Franklin Gothic Book" charset="0"/>
                          <a:cs typeface="Franklin Gothic Book" charset="0"/>
                        </a:rPr>
                        <a:t>✓</a:t>
                      </a:r>
                    </a:p>
                  </a:txBody>
                  <a:tcPr marT="18288" marB="18288"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200" kern="1200" dirty="0">
                          <a:solidFill>
                            <a:srgbClr val="00B050"/>
                          </a:solidFill>
                          <a:latin typeface="+mn-lt"/>
                          <a:ea typeface="Franklin Gothic Book" charset="0"/>
                          <a:cs typeface="Franklin Gothic Book" charset="0"/>
                        </a:rPr>
                        <a:t>✓</a:t>
                      </a:r>
                    </a:p>
                  </a:txBody>
                  <a:tcPr marT="18288" marB="18288"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200" kern="1200" dirty="0">
                          <a:solidFill>
                            <a:srgbClr val="00B050"/>
                          </a:solidFill>
                          <a:latin typeface="+mn-lt"/>
                          <a:ea typeface="Franklin Gothic Book" charset="0"/>
                          <a:cs typeface="Franklin Gothic Book" charset="0"/>
                        </a:rPr>
                        <a:t>✓</a:t>
                      </a:r>
                    </a:p>
                  </a:txBody>
                  <a:tcPr marT="18288" marB="18288"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200" kern="1200" dirty="0">
                          <a:solidFill>
                            <a:srgbClr val="00B050"/>
                          </a:solidFill>
                          <a:latin typeface="+mn-lt"/>
                          <a:ea typeface="Franklin Gothic Book" charset="0"/>
                          <a:cs typeface="Franklin Gothic Book" charset="0"/>
                        </a:rPr>
                        <a:t>✓</a:t>
                      </a:r>
                    </a:p>
                  </a:txBody>
                  <a:tcPr marT="18288" marB="18288" anchor="ctr"/>
                </a:tc>
                <a:extLst>
                  <a:ext uri="{0D108BD9-81ED-4DB2-BD59-A6C34878D82A}">
                    <a16:rowId xmlns:a16="http://schemas.microsoft.com/office/drawing/2014/main" val="10002"/>
                  </a:ext>
                </a:extLst>
              </a:tr>
              <a:tr h="330725">
                <a:tc>
                  <a:txBody>
                    <a:bodyPr/>
                    <a:lstStyle/>
                    <a:p>
                      <a:pPr marL="0" algn="l" rtl="0" eaLnBrk="1" fontAlgn="ctr" latinLnBrk="0" hangingPunct="1">
                        <a:spcBef>
                          <a:spcPts val="0"/>
                        </a:spcBef>
                        <a:spcAft>
                          <a:spcPts val="0"/>
                        </a:spcAft>
                      </a:pPr>
                      <a:r>
                        <a:rPr lang="en-US" sz="1200" b="0" i="0" u="none" strike="noStrike" kern="1200" baseline="0" dirty="0">
                          <a:solidFill>
                            <a:schemeClr val="tx1">
                              <a:lumMod val="85000"/>
                              <a:lumOff val="15000"/>
                            </a:schemeClr>
                          </a:solidFill>
                          <a:effectLst/>
                          <a:latin typeface="Franklin Gothic Book" charset="0"/>
                          <a:ea typeface="Franklin Gothic Book" charset="0"/>
                          <a:cs typeface="Franklin Gothic Book" charset="0"/>
                        </a:rPr>
                        <a:t>Restore Disc Height </a:t>
                      </a:r>
                      <a:endParaRPr lang="en-US" sz="1200" b="0" i="0" u="none" strike="noStrike" dirty="0">
                        <a:solidFill>
                          <a:schemeClr val="tx1">
                            <a:lumMod val="85000"/>
                            <a:lumOff val="15000"/>
                          </a:schemeClr>
                        </a:solidFill>
                        <a:effectLst/>
                        <a:latin typeface="Franklin Gothic Book" charset="0"/>
                        <a:ea typeface="Franklin Gothic Book" charset="0"/>
                        <a:cs typeface="Franklin Gothic Book" charset="0"/>
                      </a:endParaRPr>
                    </a:p>
                  </a:txBody>
                  <a:tcPr marL="121920" marR="121920" marT="18288" marB="18288"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200" kern="1200" dirty="0">
                          <a:solidFill>
                            <a:srgbClr val="00B050"/>
                          </a:solidFill>
                          <a:latin typeface="+mn-lt"/>
                          <a:ea typeface="Franklin Gothic Book" charset="0"/>
                          <a:cs typeface="Franklin Gothic Book" charset="0"/>
                        </a:rPr>
                        <a:t>✓</a:t>
                      </a:r>
                    </a:p>
                  </a:txBody>
                  <a:tcPr marT="18288" marB="18288"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200" kern="1200" dirty="0">
                          <a:solidFill>
                            <a:srgbClr val="00B050"/>
                          </a:solidFill>
                          <a:latin typeface="+mn-lt"/>
                          <a:ea typeface="Franklin Gothic Book" charset="0"/>
                          <a:cs typeface="Franklin Gothic Book" charset="0"/>
                        </a:rPr>
                        <a:t>✓</a:t>
                      </a:r>
                    </a:p>
                  </a:txBody>
                  <a:tcPr marT="18288" marB="18288"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200" kern="1200" dirty="0">
                          <a:solidFill>
                            <a:srgbClr val="00B050"/>
                          </a:solidFill>
                          <a:latin typeface="+mn-lt"/>
                          <a:ea typeface="Franklin Gothic Book" charset="0"/>
                          <a:cs typeface="Franklin Gothic Book" charset="0"/>
                        </a:rPr>
                        <a:t>✓</a:t>
                      </a:r>
                    </a:p>
                  </a:txBody>
                  <a:tcPr marT="18288" marB="18288"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200" kern="1200" dirty="0">
                          <a:solidFill>
                            <a:srgbClr val="00B050"/>
                          </a:solidFill>
                          <a:latin typeface="+mn-lt"/>
                          <a:ea typeface="Franklin Gothic Book" charset="0"/>
                          <a:cs typeface="Franklin Gothic Book" charset="0"/>
                        </a:rPr>
                        <a:t>✓</a:t>
                      </a:r>
                    </a:p>
                  </a:txBody>
                  <a:tcPr marT="18288" marB="18288" anchor="ctr"/>
                </a:tc>
                <a:extLst>
                  <a:ext uri="{0D108BD9-81ED-4DB2-BD59-A6C34878D82A}">
                    <a16:rowId xmlns:a16="http://schemas.microsoft.com/office/drawing/2014/main" val="10003"/>
                  </a:ext>
                </a:extLst>
              </a:tr>
              <a:tr h="330725">
                <a:tc>
                  <a:txBody>
                    <a:bodyPr/>
                    <a:lstStyle/>
                    <a:p>
                      <a:pPr marL="0" marR="0" indent="0" algn="l" rtl="0" eaLnBrk="1" fontAlgn="auto" latinLnBrk="0" hangingPunct="1">
                        <a:spcBef>
                          <a:spcPts val="0"/>
                        </a:spcBef>
                        <a:spcAft>
                          <a:spcPts val="0"/>
                        </a:spcAft>
                      </a:pPr>
                      <a:r>
                        <a:rPr lang="en-US" sz="1200" b="0" i="0" u="none" strike="noStrike" kern="1200" dirty="0">
                          <a:solidFill>
                            <a:schemeClr val="tx1">
                              <a:lumMod val="85000"/>
                              <a:lumOff val="15000"/>
                            </a:schemeClr>
                          </a:solidFill>
                          <a:effectLst/>
                          <a:latin typeface="Franklin Gothic Book" charset="0"/>
                          <a:ea typeface="Franklin Gothic Book" charset="0"/>
                          <a:cs typeface="Franklin Gothic Book" charset="0"/>
                        </a:rPr>
                        <a:t>Stabilize Motion Segment </a:t>
                      </a:r>
                      <a:endParaRPr lang="en-US" sz="1200" b="0" i="0" u="none" strike="noStrike" dirty="0">
                        <a:solidFill>
                          <a:schemeClr val="tx1">
                            <a:lumMod val="85000"/>
                            <a:lumOff val="15000"/>
                          </a:schemeClr>
                        </a:solidFill>
                        <a:effectLst/>
                        <a:latin typeface="Franklin Gothic Book" charset="0"/>
                        <a:ea typeface="Franklin Gothic Book" charset="0"/>
                        <a:cs typeface="Franklin Gothic Book" charset="0"/>
                      </a:endParaRPr>
                    </a:p>
                  </a:txBody>
                  <a:tcPr marL="121920" marR="121920" marT="18288" marB="18288" anchor="ctr"/>
                </a:tc>
                <a:tc>
                  <a:txBody>
                    <a:bodyPr/>
                    <a:lstStyle/>
                    <a:p>
                      <a:pPr algn="ctr"/>
                      <a:r>
                        <a:rPr lang="en-US" sz="1200" kern="1200" dirty="0">
                          <a:solidFill>
                            <a:srgbClr val="00B050"/>
                          </a:solidFill>
                          <a:latin typeface="+mn-lt"/>
                          <a:ea typeface="Franklin Gothic Book" charset="0"/>
                          <a:cs typeface="Franklin Gothic Book" charset="0"/>
                        </a:rPr>
                        <a:t>✓</a:t>
                      </a:r>
                      <a:endParaRPr lang="en-US" sz="1200" dirty="0"/>
                    </a:p>
                  </a:txBody>
                  <a:tcPr marT="18288" marB="18288" anchor="ctr"/>
                </a:tc>
                <a:tc>
                  <a:txBody>
                    <a:bodyPr/>
                    <a:lstStyle/>
                    <a:p>
                      <a:pPr algn="ctr"/>
                      <a:r>
                        <a:rPr lang="en-US" sz="1200" kern="1200" dirty="0">
                          <a:solidFill>
                            <a:srgbClr val="00B050"/>
                          </a:solidFill>
                          <a:latin typeface="+mn-lt"/>
                          <a:ea typeface="Franklin Gothic Book" charset="0"/>
                          <a:cs typeface="Franklin Gothic Book" charset="0"/>
                        </a:rPr>
                        <a:t>✓</a:t>
                      </a:r>
                      <a:endParaRPr lang="en-US" sz="1200" dirty="0"/>
                    </a:p>
                  </a:txBody>
                  <a:tcPr marT="18288" marB="18288" anchor="ctr"/>
                </a:tc>
                <a:tc>
                  <a:txBody>
                    <a:bodyPr/>
                    <a:lstStyle/>
                    <a:p>
                      <a:pPr algn="ctr"/>
                      <a:r>
                        <a:rPr lang="en-US" sz="1200" kern="1200" dirty="0">
                          <a:solidFill>
                            <a:srgbClr val="00B050"/>
                          </a:solidFill>
                          <a:latin typeface="+mn-lt"/>
                          <a:ea typeface="Franklin Gothic Book" charset="0"/>
                          <a:cs typeface="Franklin Gothic Book" charset="0"/>
                        </a:rPr>
                        <a:t>✓</a:t>
                      </a:r>
                      <a:endParaRPr lang="en-US" sz="1200" dirty="0"/>
                    </a:p>
                  </a:txBody>
                  <a:tcPr marT="18288" marB="18288" anchor="ctr"/>
                </a:tc>
                <a:tc>
                  <a:txBody>
                    <a:bodyPr/>
                    <a:lstStyle/>
                    <a:p>
                      <a:pPr algn="ctr"/>
                      <a:r>
                        <a:rPr lang="en-US" sz="1200" kern="1200" dirty="0">
                          <a:solidFill>
                            <a:srgbClr val="00B050"/>
                          </a:solidFill>
                          <a:latin typeface="+mn-lt"/>
                          <a:ea typeface="Franklin Gothic Book" charset="0"/>
                          <a:cs typeface="Franklin Gothic Book" charset="0"/>
                        </a:rPr>
                        <a:t>✓</a:t>
                      </a:r>
                      <a:endParaRPr lang="en-US" sz="1200" dirty="0"/>
                    </a:p>
                  </a:txBody>
                  <a:tcPr marT="18288" marB="18288" anchor="ctr"/>
                </a:tc>
                <a:extLst>
                  <a:ext uri="{0D108BD9-81ED-4DB2-BD59-A6C34878D82A}">
                    <a16:rowId xmlns:a16="http://schemas.microsoft.com/office/drawing/2014/main" val="10004"/>
                  </a:ext>
                </a:extLst>
              </a:tr>
              <a:tr h="330725">
                <a:tc>
                  <a:txBody>
                    <a:bodyPr/>
                    <a:lstStyle/>
                    <a:p>
                      <a:pPr marL="0" algn="l" rtl="0" eaLnBrk="1" fontAlgn="ctr" latinLnBrk="0" hangingPunct="1">
                        <a:spcBef>
                          <a:spcPts val="0"/>
                        </a:spcBef>
                        <a:spcAft>
                          <a:spcPts val="0"/>
                        </a:spcAft>
                      </a:pPr>
                      <a:r>
                        <a:rPr lang="en-US" sz="1200" b="0" i="0" u="none" strike="noStrike" dirty="0">
                          <a:solidFill>
                            <a:schemeClr val="tx1">
                              <a:lumMod val="85000"/>
                              <a:lumOff val="15000"/>
                            </a:schemeClr>
                          </a:solidFill>
                          <a:effectLst/>
                          <a:latin typeface="Franklin Gothic Book" charset="0"/>
                          <a:ea typeface="Franklin Gothic Book" charset="0"/>
                          <a:cs typeface="Franklin Gothic Book" charset="0"/>
                        </a:rPr>
                        <a:t>Restores</a:t>
                      </a:r>
                      <a:r>
                        <a:rPr lang="en-US" sz="1200" b="0" i="0" u="none" strike="noStrike" baseline="0" dirty="0">
                          <a:solidFill>
                            <a:schemeClr val="tx1">
                              <a:lumMod val="85000"/>
                              <a:lumOff val="15000"/>
                            </a:schemeClr>
                          </a:solidFill>
                          <a:effectLst/>
                          <a:latin typeface="Franklin Gothic Book" charset="0"/>
                          <a:ea typeface="Franklin Gothic Book" charset="0"/>
                          <a:cs typeface="Franklin Gothic Book" charset="0"/>
                        </a:rPr>
                        <a:t> Lordosis</a:t>
                      </a:r>
                      <a:endParaRPr lang="en-US" sz="1200" b="0" i="0" u="none" strike="noStrike" dirty="0">
                        <a:solidFill>
                          <a:schemeClr val="tx1">
                            <a:lumMod val="85000"/>
                            <a:lumOff val="15000"/>
                          </a:schemeClr>
                        </a:solidFill>
                        <a:effectLst/>
                        <a:latin typeface="Franklin Gothic Book" charset="0"/>
                        <a:ea typeface="Franklin Gothic Book" charset="0"/>
                        <a:cs typeface="Franklin Gothic Book" charset="0"/>
                      </a:endParaRPr>
                    </a:p>
                  </a:txBody>
                  <a:tcPr marL="121920" marR="121920" marT="18288" marB="18288" anchor="ctr"/>
                </a:tc>
                <a:tc>
                  <a:txBody>
                    <a:bodyPr/>
                    <a:lstStyle/>
                    <a:p>
                      <a:pPr algn="ctr"/>
                      <a:r>
                        <a:rPr lang="en-US" sz="1200" kern="1200" dirty="0">
                          <a:solidFill>
                            <a:srgbClr val="00B050"/>
                          </a:solidFill>
                          <a:latin typeface="+mn-lt"/>
                          <a:ea typeface="Franklin Gothic Book" charset="0"/>
                          <a:cs typeface="Franklin Gothic Book" charset="0"/>
                        </a:rPr>
                        <a:t>✓</a:t>
                      </a:r>
                      <a:endParaRPr lang="en-US" sz="1200" dirty="0"/>
                    </a:p>
                  </a:txBody>
                  <a:tcPr marT="18288" marB="18288" anchor="ctr"/>
                </a:tc>
                <a:tc>
                  <a:txBody>
                    <a:bodyPr/>
                    <a:lstStyle/>
                    <a:p>
                      <a:pPr algn="ctr"/>
                      <a:r>
                        <a:rPr lang="en-US" sz="1200" kern="1200" dirty="0">
                          <a:solidFill>
                            <a:srgbClr val="00B050"/>
                          </a:solidFill>
                          <a:latin typeface="+mn-lt"/>
                          <a:ea typeface="Franklin Gothic Book" charset="0"/>
                          <a:cs typeface="Franklin Gothic Book" charset="0"/>
                        </a:rPr>
                        <a:t>✓</a:t>
                      </a:r>
                      <a:endParaRPr lang="en-US" sz="1200" dirty="0"/>
                    </a:p>
                  </a:txBody>
                  <a:tcPr marT="18288" marB="18288"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200" kern="1200" dirty="0">
                          <a:solidFill>
                            <a:srgbClr val="00B050"/>
                          </a:solidFill>
                          <a:latin typeface="+mn-lt"/>
                          <a:ea typeface="Franklin Gothic Book" charset="0"/>
                          <a:cs typeface="Franklin Gothic Book" charset="0"/>
                        </a:rPr>
                        <a:t>✓</a:t>
                      </a:r>
                      <a:endParaRPr lang="en-US" sz="1200" dirty="0"/>
                    </a:p>
                  </a:txBody>
                  <a:tcPr marT="18288" marB="18288"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200" kern="1200" dirty="0">
                          <a:solidFill>
                            <a:srgbClr val="00B050"/>
                          </a:solidFill>
                          <a:latin typeface="+mn-lt"/>
                          <a:ea typeface="Franklin Gothic Book" charset="0"/>
                          <a:cs typeface="Franklin Gothic Book" charset="0"/>
                        </a:rPr>
                        <a:t>✓</a:t>
                      </a:r>
                      <a:endParaRPr lang="en-US" sz="1200" dirty="0"/>
                    </a:p>
                  </a:txBody>
                  <a:tcPr marT="18288" marB="18288" anchor="ctr"/>
                </a:tc>
                <a:extLst>
                  <a:ext uri="{0D108BD9-81ED-4DB2-BD59-A6C34878D82A}">
                    <a16:rowId xmlns:a16="http://schemas.microsoft.com/office/drawing/2014/main" val="10005"/>
                  </a:ext>
                </a:extLst>
              </a:tr>
              <a:tr h="330725">
                <a:tc>
                  <a:txBody>
                    <a:bodyPr/>
                    <a:lstStyle/>
                    <a:p>
                      <a:pPr marL="0" algn="l" rtl="0" eaLnBrk="1" fontAlgn="ctr" latinLnBrk="0" hangingPunct="1">
                        <a:spcBef>
                          <a:spcPts val="0"/>
                        </a:spcBef>
                        <a:spcAft>
                          <a:spcPts val="0"/>
                        </a:spcAft>
                      </a:pPr>
                      <a:r>
                        <a:rPr lang="en-US" sz="1200" b="0" i="0" u="none" strike="noStrike" kern="1200" dirty="0">
                          <a:solidFill>
                            <a:schemeClr val="tx1">
                              <a:lumMod val="85000"/>
                              <a:lumOff val="15000"/>
                            </a:schemeClr>
                          </a:solidFill>
                          <a:effectLst/>
                          <a:latin typeface="Franklin Gothic Book" charset="0"/>
                          <a:ea typeface="Franklin Gothic Book" charset="0"/>
                          <a:cs typeface="Franklin Gothic Book" charset="0"/>
                        </a:rPr>
                        <a:t>Restores</a:t>
                      </a:r>
                      <a:r>
                        <a:rPr lang="en-US" sz="1200" b="0" i="0" u="none" strike="noStrike" kern="1200" baseline="0" dirty="0">
                          <a:solidFill>
                            <a:schemeClr val="tx1">
                              <a:lumMod val="85000"/>
                              <a:lumOff val="15000"/>
                            </a:schemeClr>
                          </a:solidFill>
                          <a:effectLst/>
                          <a:latin typeface="Franklin Gothic Book" charset="0"/>
                          <a:ea typeface="Franklin Gothic Book" charset="0"/>
                          <a:cs typeface="Franklin Gothic Book" charset="0"/>
                        </a:rPr>
                        <a:t> Sagittal Balance </a:t>
                      </a:r>
                      <a:endParaRPr lang="en-US" sz="1200" b="0" i="0" u="none" strike="noStrike" dirty="0">
                        <a:solidFill>
                          <a:schemeClr val="tx1">
                            <a:lumMod val="85000"/>
                            <a:lumOff val="15000"/>
                          </a:schemeClr>
                        </a:solidFill>
                        <a:effectLst/>
                        <a:latin typeface="Franklin Gothic Book" charset="0"/>
                        <a:ea typeface="Franklin Gothic Book" charset="0"/>
                        <a:cs typeface="Franklin Gothic Book" charset="0"/>
                      </a:endParaRPr>
                    </a:p>
                  </a:txBody>
                  <a:tcPr marL="121920" marR="121920" marT="18288" marB="18288" anchor="ctr"/>
                </a:tc>
                <a:tc>
                  <a:txBody>
                    <a:bodyPr/>
                    <a:lstStyle/>
                    <a:p>
                      <a:pPr algn="ctr"/>
                      <a:r>
                        <a:rPr lang="en-US" sz="1200" kern="1200" dirty="0">
                          <a:solidFill>
                            <a:srgbClr val="00B050"/>
                          </a:solidFill>
                          <a:latin typeface="+mn-lt"/>
                          <a:ea typeface="Franklin Gothic Book" charset="0"/>
                          <a:cs typeface="Franklin Gothic Book" charset="0"/>
                        </a:rPr>
                        <a:t>✓</a:t>
                      </a:r>
                      <a:endParaRPr lang="en-US" sz="1200" dirty="0"/>
                    </a:p>
                  </a:txBody>
                  <a:tcPr marT="18288" marB="18288"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200" kern="1200" dirty="0">
                          <a:solidFill>
                            <a:srgbClr val="00B050"/>
                          </a:solidFill>
                          <a:latin typeface="+mn-lt"/>
                          <a:ea typeface="Franklin Gothic Book" charset="0"/>
                          <a:cs typeface="Franklin Gothic Book" charset="0"/>
                        </a:rPr>
                        <a:t>✓</a:t>
                      </a:r>
                      <a:endParaRPr lang="en-US" sz="1200" dirty="0"/>
                    </a:p>
                  </a:txBody>
                  <a:tcPr marT="18288" marB="18288"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200" kern="1200" dirty="0">
                          <a:solidFill>
                            <a:srgbClr val="00B050"/>
                          </a:solidFill>
                          <a:latin typeface="+mn-lt"/>
                          <a:ea typeface="Franklin Gothic Book" charset="0"/>
                          <a:cs typeface="Franklin Gothic Book" charset="0"/>
                        </a:rPr>
                        <a:t>✓</a:t>
                      </a:r>
                      <a:endParaRPr lang="en-US" sz="1200" dirty="0"/>
                    </a:p>
                  </a:txBody>
                  <a:tcPr marT="18288" marB="18288"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200" dirty="0"/>
                        <a:t>❌</a:t>
                      </a:r>
                    </a:p>
                  </a:txBody>
                  <a:tcPr marT="18288" marB="18288" anchor="ctr"/>
                </a:tc>
                <a:extLst>
                  <a:ext uri="{0D108BD9-81ED-4DB2-BD59-A6C34878D82A}">
                    <a16:rowId xmlns:a16="http://schemas.microsoft.com/office/drawing/2014/main" val="1000994282"/>
                  </a:ext>
                </a:extLst>
              </a:tr>
              <a:tr h="330725">
                <a:tc>
                  <a:txBody>
                    <a:bodyPr/>
                    <a:lstStyle/>
                    <a:p>
                      <a:pPr marL="0" algn="l" rtl="0" eaLnBrk="1" fontAlgn="ctr" latinLnBrk="0" hangingPunct="1">
                        <a:spcBef>
                          <a:spcPts val="0"/>
                        </a:spcBef>
                        <a:spcAft>
                          <a:spcPts val="0"/>
                        </a:spcAft>
                      </a:pPr>
                      <a:r>
                        <a:rPr lang="en-US" sz="1200" b="0" i="0" u="none" strike="noStrike" dirty="0">
                          <a:solidFill>
                            <a:schemeClr val="tx1">
                              <a:lumMod val="85000"/>
                              <a:lumOff val="15000"/>
                            </a:schemeClr>
                          </a:solidFill>
                          <a:effectLst/>
                          <a:latin typeface="Franklin Gothic Book" charset="0"/>
                          <a:ea typeface="Franklin Gothic Book" charset="0"/>
                          <a:cs typeface="Franklin Gothic Book" charset="0"/>
                        </a:rPr>
                        <a:t>Zero Profile</a:t>
                      </a:r>
                    </a:p>
                  </a:txBody>
                  <a:tcPr marL="121920" marR="121920" marT="18288" marB="18288"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200" kern="1200" dirty="0">
                          <a:solidFill>
                            <a:srgbClr val="00B050"/>
                          </a:solidFill>
                          <a:latin typeface="+mn-lt"/>
                          <a:ea typeface="Franklin Gothic Book" charset="0"/>
                          <a:cs typeface="Franklin Gothic Book" charset="0"/>
                        </a:rPr>
                        <a:t>✓</a:t>
                      </a:r>
                      <a:endParaRPr lang="en-US" sz="1200" dirty="0"/>
                    </a:p>
                  </a:txBody>
                  <a:tcPr marT="18288" marB="18288"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200" kern="1200" dirty="0">
                          <a:solidFill>
                            <a:srgbClr val="00B050"/>
                          </a:solidFill>
                          <a:latin typeface="+mn-lt"/>
                          <a:ea typeface="Franklin Gothic Book" charset="0"/>
                          <a:cs typeface="Franklin Gothic Book" charset="0"/>
                        </a:rPr>
                        <a:t>✓</a:t>
                      </a:r>
                      <a:endParaRPr lang="en-US" sz="1200" dirty="0"/>
                    </a:p>
                  </a:txBody>
                  <a:tcPr marT="18288" marB="18288" anchor="ctr"/>
                </a:tc>
                <a:tc>
                  <a:txBody>
                    <a:bodyPr/>
                    <a:lstStyle/>
                    <a:p>
                      <a:pPr algn="ctr"/>
                      <a:r>
                        <a:rPr lang="en-US" sz="1200" dirty="0"/>
                        <a:t>❌</a:t>
                      </a:r>
                    </a:p>
                  </a:txBody>
                  <a:tcPr marT="18288" marB="18288" anchor="ctr"/>
                </a:tc>
                <a:tc>
                  <a:txBody>
                    <a:bodyPr/>
                    <a:lstStyle/>
                    <a:p>
                      <a:pPr algn="ctr"/>
                      <a:r>
                        <a:rPr lang="en-US" sz="1200" dirty="0"/>
                        <a:t>❌</a:t>
                      </a:r>
                    </a:p>
                  </a:txBody>
                  <a:tcPr marT="18288" marB="18288" anchor="ctr"/>
                </a:tc>
                <a:extLst>
                  <a:ext uri="{0D108BD9-81ED-4DB2-BD59-A6C34878D82A}">
                    <a16:rowId xmlns:a16="http://schemas.microsoft.com/office/drawing/2014/main" val="10006"/>
                  </a:ext>
                </a:extLst>
              </a:tr>
              <a:tr h="411070">
                <a:tc>
                  <a:txBody>
                    <a:bodyPr/>
                    <a:lstStyle/>
                    <a:p>
                      <a:pPr marL="0" algn="l" rtl="0" eaLnBrk="1" fontAlgn="ctr" latinLnBrk="0" hangingPunct="1">
                        <a:spcBef>
                          <a:spcPts val="0"/>
                        </a:spcBef>
                        <a:spcAft>
                          <a:spcPts val="0"/>
                        </a:spcAft>
                      </a:pPr>
                      <a:r>
                        <a:rPr lang="en-US" sz="1200" b="0" i="0" u="none" strike="noStrike" kern="1200" dirty="0">
                          <a:solidFill>
                            <a:schemeClr val="tx1">
                              <a:lumMod val="85000"/>
                              <a:lumOff val="15000"/>
                            </a:schemeClr>
                          </a:solidFill>
                          <a:effectLst/>
                          <a:latin typeface="Franklin Gothic Book" charset="0"/>
                          <a:ea typeface="Franklin Gothic Book" charset="0"/>
                          <a:cs typeface="Franklin Gothic Book" charset="0"/>
                        </a:rPr>
                        <a:t>Decrease Risk of Adjacent Segment Disease/Bridging Osteophytes</a:t>
                      </a:r>
                      <a:r>
                        <a:rPr lang="en-US" sz="1200" b="0" i="0" u="none" strike="noStrike" kern="1200" baseline="30000" dirty="0">
                          <a:solidFill>
                            <a:schemeClr val="tx1">
                              <a:lumMod val="85000"/>
                              <a:lumOff val="15000"/>
                            </a:schemeClr>
                          </a:solidFill>
                          <a:effectLst/>
                          <a:latin typeface="Franklin Gothic Book" charset="0"/>
                          <a:ea typeface="Franklin Gothic Book" charset="0"/>
                          <a:cs typeface="Franklin Gothic Book" charset="0"/>
                        </a:rPr>
                        <a:t>15,16</a:t>
                      </a:r>
                    </a:p>
                  </a:txBody>
                  <a:tcPr marL="121920" marR="121920" marT="18288" marB="18288" anchor="ctr"/>
                </a:tc>
                <a:tc>
                  <a:txBody>
                    <a:bodyPr/>
                    <a:lstStyle/>
                    <a:p>
                      <a:pPr algn="ctr"/>
                      <a:r>
                        <a:rPr lang="en-US" sz="1200" kern="1200" dirty="0">
                          <a:solidFill>
                            <a:srgbClr val="00B050"/>
                          </a:solidFill>
                          <a:latin typeface="+mn-lt"/>
                          <a:ea typeface="Franklin Gothic Book" charset="0"/>
                          <a:cs typeface="Franklin Gothic Book" charset="0"/>
                        </a:rPr>
                        <a:t>✓</a:t>
                      </a:r>
                      <a:endParaRPr lang="en-US" sz="1200" dirty="0"/>
                    </a:p>
                  </a:txBody>
                  <a:tcPr marT="18288" marB="18288" anchor="ctr"/>
                </a:tc>
                <a:tc>
                  <a:txBody>
                    <a:bodyPr/>
                    <a:lstStyle/>
                    <a:p>
                      <a:pPr algn="ctr"/>
                      <a:r>
                        <a:rPr lang="en-US" sz="1200" kern="1200" dirty="0">
                          <a:solidFill>
                            <a:srgbClr val="00B050"/>
                          </a:solidFill>
                          <a:latin typeface="+mn-lt"/>
                          <a:ea typeface="Franklin Gothic Book" charset="0"/>
                          <a:cs typeface="Franklin Gothic Book" charset="0"/>
                        </a:rPr>
                        <a:t>✓</a:t>
                      </a:r>
                      <a:endParaRPr lang="en-US" sz="1200" dirty="0"/>
                    </a:p>
                  </a:txBody>
                  <a:tcPr marT="18288" marB="18288"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200" dirty="0"/>
                        <a:t>❌</a:t>
                      </a:r>
                    </a:p>
                  </a:txBody>
                  <a:tcPr marT="18288" marB="18288"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200" dirty="0"/>
                        <a:t>❌</a:t>
                      </a:r>
                    </a:p>
                  </a:txBody>
                  <a:tcPr marT="18288" marB="18288" anchor="ctr"/>
                </a:tc>
                <a:extLst>
                  <a:ext uri="{0D108BD9-81ED-4DB2-BD59-A6C34878D82A}">
                    <a16:rowId xmlns:a16="http://schemas.microsoft.com/office/drawing/2014/main" val="10007"/>
                  </a:ext>
                </a:extLst>
              </a:tr>
              <a:tr h="330725">
                <a:tc>
                  <a:txBody>
                    <a:bodyPr/>
                    <a:lstStyle/>
                    <a:p>
                      <a:pPr marL="0" algn="l" rtl="0" eaLnBrk="1" fontAlgn="ctr" latinLnBrk="0" hangingPunct="1">
                        <a:spcBef>
                          <a:spcPts val="0"/>
                        </a:spcBef>
                        <a:spcAft>
                          <a:spcPts val="0"/>
                        </a:spcAft>
                      </a:pPr>
                      <a:r>
                        <a:rPr lang="en-US" sz="1200" b="0" i="0" u="none" strike="noStrike" kern="1200" baseline="0" dirty="0">
                          <a:solidFill>
                            <a:schemeClr val="tx1">
                              <a:lumMod val="85000"/>
                              <a:lumOff val="15000"/>
                            </a:schemeClr>
                          </a:solidFill>
                          <a:effectLst/>
                          <a:latin typeface="Franklin Gothic Book" charset="0"/>
                          <a:ea typeface="Franklin Gothic Book" charset="0"/>
                          <a:cs typeface="Franklin Gothic Book" charset="0"/>
                        </a:rPr>
                        <a:t>Allow for Motion</a:t>
                      </a:r>
                    </a:p>
                  </a:txBody>
                  <a:tcPr marL="121920" marR="121920" marT="18288" marB="18288" anchor="ctr"/>
                </a:tc>
                <a:tc>
                  <a:txBody>
                    <a:bodyPr/>
                    <a:lstStyle/>
                    <a:p>
                      <a:pPr algn="ctr"/>
                      <a:r>
                        <a:rPr lang="en-US" sz="1200" kern="1200" dirty="0">
                          <a:solidFill>
                            <a:srgbClr val="00B050"/>
                          </a:solidFill>
                          <a:latin typeface="+mn-lt"/>
                          <a:ea typeface="Franklin Gothic Book" charset="0"/>
                          <a:cs typeface="Franklin Gothic Book" charset="0"/>
                        </a:rPr>
                        <a:t>✓</a:t>
                      </a:r>
                      <a:endParaRPr lang="en-US" sz="1200" dirty="0"/>
                    </a:p>
                  </a:txBody>
                  <a:tcPr marT="18288" marB="18288" anchor="ctr"/>
                </a:tc>
                <a:tc>
                  <a:txBody>
                    <a:bodyPr/>
                    <a:lstStyle/>
                    <a:p>
                      <a:pPr algn="ctr"/>
                      <a:r>
                        <a:rPr lang="en-US" sz="1200" dirty="0"/>
                        <a:t>❌</a:t>
                      </a:r>
                    </a:p>
                  </a:txBody>
                  <a:tcPr marT="18288" marB="18288" anchor="ctr"/>
                </a:tc>
                <a:tc>
                  <a:txBody>
                    <a:bodyPr/>
                    <a:lstStyle/>
                    <a:p>
                      <a:pPr algn="ctr"/>
                      <a:r>
                        <a:rPr lang="en-US" sz="1200" dirty="0"/>
                        <a:t>❌</a:t>
                      </a:r>
                    </a:p>
                  </a:txBody>
                  <a:tcPr marT="18288" marB="18288" anchor="ctr"/>
                </a:tc>
                <a:tc>
                  <a:txBody>
                    <a:bodyPr/>
                    <a:lstStyle/>
                    <a:p>
                      <a:pPr algn="ctr"/>
                      <a:r>
                        <a:rPr lang="en-US" sz="1200" dirty="0"/>
                        <a:t>❌</a:t>
                      </a:r>
                    </a:p>
                  </a:txBody>
                  <a:tcPr marT="18288" marB="18288" anchor="ctr"/>
                </a:tc>
                <a:extLst>
                  <a:ext uri="{0D108BD9-81ED-4DB2-BD59-A6C34878D82A}">
                    <a16:rowId xmlns:a16="http://schemas.microsoft.com/office/drawing/2014/main" val="10008"/>
                  </a:ext>
                </a:extLst>
              </a:tr>
            </a:tbl>
          </a:graphicData>
        </a:graphic>
      </p:graphicFrame>
      <p:sp>
        <p:nvSpPr>
          <p:cNvPr id="4" name="Rectangle 3">
            <a:extLst>
              <a:ext uri="{FF2B5EF4-FFF2-40B4-BE49-F238E27FC236}">
                <a16:creationId xmlns:a16="http://schemas.microsoft.com/office/drawing/2014/main" id="{B6A6D146-02A7-4F2F-AD17-7570A50F95CE}"/>
              </a:ext>
            </a:extLst>
          </p:cNvPr>
          <p:cNvSpPr/>
          <p:nvPr/>
        </p:nvSpPr>
        <p:spPr>
          <a:xfrm>
            <a:off x="3657600" y="4707377"/>
            <a:ext cx="5401763" cy="230832"/>
          </a:xfrm>
          <a:prstGeom prst="rect">
            <a:avLst/>
          </a:prstGeom>
        </p:spPr>
        <p:txBody>
          <a:bodyPr wrap="square">
            <a:spAutoFit/>
          </a:bodyPr>
          <a:lstStyle/>
          <a:p>
            <a:r>
              <a:rPr lang="en-US" sz="900" i="1" spc="-40" baseline="30000" dirty="0">
                <a:solidFill>
                  <a:schemeClr val="tx1">
                    <a:lumMod val="50000"/>
                    <a:lumOff val="50000"/>
                  </a:schemeClr>
                </a:solidFill>
                <a:latin typeface="Franklin Gothic Medium Cond" charset="0"/>
                <a:ea typeface="Franklin Gothic Medium Cond" charset="0"/>
                <a:cs typeface="Franklin Gothic Medium Cond" charset="0"/>
              </a:rPr>
              <a:t>15</a:t>
            </a:r>
            <a:r>
              <a:rPr lang="en-US" sz="900" i="1" spc="-40" dirty="0">
                <a:solidFill>
                  <a:schemeClr val="tx1">
                    <a:lumMod val="50000"/>
                    <a:lumOff val="50000"/>
                  </a:schemeClr>
                </a:solidFill>
                <a:latin typeface="Franklin Gothic Medium Cond" charset="0"/>
                <a:ea typeface="Franklin Gothic Medium Cond" charset="0"/>
                <a:cs typeface="Franklin Gothic Medium Cond" charset="0"/>
              </a:rPr>
              <a:t>Delamarter  R, </a:t>
            </a:r>
            <a:r>
              <a:rPr lang="en-US" sz="900" i="1" spc="-40" dirty="0" err="1">
                <a:solidFill>
                  <a:schemeClr val="tx1">
                    <a:lumMod val="50000"/>
                    <a:lumOff val="50000"/>
                  </a:schemeClr>
                </a:solidFill>
                <a:latin typeface="Franklin Gothic Medium Cond" charset="0"/>
                <a:ea typeface="Franklin Gothic Medium Cond" charset="0"/>
                <a:cs typeface="Franklin Gothic Medium Cond" charset="0"/>
              </a:rPr>
              <a:t>Zigler</a:t>
            </a:r>
            <a:r>
              <a:rPr lang="en-US" sz="900" i="1" spc="-40" dirty="0">
                <a:solidFill>
                  <a:schemeClr val="tx1">
                    <a:lumMod val="50000"/>
                    <a:lumOff val="50000"/>
                  </a:schemeClr>
                </a:solidFill>
                <a:latin typeface="Franklin Gothic Medium Cond" charset="0"/>
                <a:ea typeface="Franklin Gothic Medium Cond" charset="0"/>
                <a:cs typeface="Franklin Gothic Medium Cond" charset="0"/>
              </a:rPr>
              <a:t>, </a:t>
            </a:r>
            <a:r>
              <a:rPr lang="en-US" sz="900" i="1" spc="-40" dirty="0" err="1">
                <a:solidFill>
                  <a:schemeClr val="tx1">
                    <a:lumMod val="50000"/>
                    <a:lumOff val="50000"/>
                  </a:schemeClr>
                </a:solidFill>
                <a:latin typeface="Franklin Gothic Medium Cond" charset="0"/>
                <a:ea typeface="Franklin Gothic Medium Cond" charset="0"/>
                <a:cs typeface="Franklin Gothic Medium Cond" charset="0"/>
              </a:rPr>
              <a:t>Jl</a:t>
            </a:r>
            <a:r>
              <a:rPr lang="en-US" sz="900" i="1" spc="-40" dirty="0">
                <a:solidFill>
                  <a:schemeClr val="tx1">
                    <a:lumMod val="50000"/>
                    <a:lumOff val="50000"/>
                  </a:schemeClr>
                </a:solidFill>
                <a:latin typeface="Franklin Gothic Medium Cond" charset="0"/>
                <a:ea typeface="Franklin Gothic Medium Cond" charset="0"/>
                <a:cs typeface="Franklin Gothic Medium Cond" charset="0"/>
              </a:rPr>
              <a:t> Spine 2013 Apr 20;38(9):711-7. </a:t>
            </a:r>
            <a:r>
              <a:rPr lang="en-US" sz="900" i="1" spc="-40" baseline="30000" dirty="0">
                <a:solidFill>
                  <a:schemeClr val="tx1">
                    <a:lumMod val="50000"/>
                    <a:lumOff val="50000"/>
                  </a:schemeClr>
                </a:solidFill>
                <a:latin typeface="Franklin Gothic Medium Cond" charset="0"/>
                <a:ea typeface="Franklin Gothic Medium Cond" charset="0"/>
                <a:cs typeface="Franklin Gothic Medium Cond" charset="0"/>
              </a:rPr>
              <a:t>16  </a:t>
            </a:r>
            <a:r>
              <a:rPr lang="en-US" sz="900" i="1" spc="-40" dirty="0">
                <a:solidFill>
                  <a:schemeClr val="tx1">
                    <a:lumMod val="50000"/>
                    <a:lumOff val="50000"/>
                  </a:schemeClr>
                </a:solidFill>
                <a:latin typeface="Franklin Gothic Medium Cond" charset="0"/>
                <a:ea typeface="Franklin Gothic Medium Cond" charset="0"/>
                <a:cs typeface="Franklin Gothic Medium Cond" charset="0"/>
              </a:rPr>
              <a:t>Yang H, et al. Arch </a:t>
            </a:r>
            <a:r>
              <a:rPr lang="en-US" sz="900" i="1" spc="-40" dirty="0" err="1">
                <a:solidFill>
                  <a:schemeClr val="tx1">
                    <a:lumMod val="50000"/>
                    <a:lumOff val="50000"/>
                  </a:schemeClr>
                </a:solidFill>
                <a:latin typeface="Franklin Gothic Medium Cond" charset="0"/>
                <a:ea typeface="Franklin Gothic Medium Cond" charset="0"/>
                <a:cs typeface="Franklin Gothic Medium Cond" charset="0"/>
              </a:rPr>
              <a:t>Orthop</a:t>
            </a:r>
            <a:r>
              <a:rPr lang="en-US" sz="900" i="1" spc="-40" dirty="0">
                <a:solidFill>
                  <a:schemeClr val="tx1">
                    <a:lumMod val="50000"/>
                    <a:lumOff val="50000"/>
                  </a:schemeClr>
                </a:solidFill>
                <a:latin typeface="Franklin Gothic Medium Cond" charset="0"/>
                <a:ea typeface="Franklin Gothic Medium Cond" charset="0"/>
                <a:cs typeface="Franklin Gothic Medium Cond" charset="0"/>
              </a:rPr>
              <a:t> Trauma Surg. 2015 Jun;135(6):781-7.</a:t>
            </a:r>
          </a:p>
        </p:txBody>
      </p:sp>
    </p:spTree>
    <p:extLst>
      <p:ext uri="{BB962C8B-B14F-4D97-AF65-F5344CB8AC3E}">
        <p14:creationId xmlns:p14="http://schemas.microsoft.com/office/powerpoint/2010/main" val="843048432"/>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with medium confidence">
            <a:extLst>
              <a:ext uri="{FF2B5EF4-FFF2-40B4-BE49-F238E27FC236}">
                <a16:creationId xmlns:a16="http://schemas.microsoft.com/office/drawing/2014/main" id="{07B8998B-8070-4EF2-8ECD-DED33A743907}"/>
              </a:ext>
            </a:extLst>
          </p:cNvPr>
          <p:cNvPicPr>
            <a:picLocks noChangeAspect="1"/>
          </p:cNvPicPr>
          <p:nvPr/>
        </p:nvPicPr>
        <p:blipFill>
          <a:blip r:embed="rId3"/>
          <a:stretch>
            <a:fillRect/>
          </a:stretch>
        </p:blipFill>
        <p:spPr>
          <a:xfrm>
            <a:off x="3276599" y="1352550"/>
            <a:ext cx="5486401" cy="3071554"/>
          </a:xfrm>
          <a:prstGeom prst="rect">
            <a:avLst/>
          </a:prstGeom>
        </p:spPr>
      </p:pic>
      <p:sp>
        <p:nvSpPr>
          <p:cNvPr id="2" name="Title 1"/>
          <p:cNvSpPr>
            <a:spLocks noGrp="1"/>
          </p:cNvSpPr>
          <p:nvPr>
            <p:ph type="title"/>
          </p:nvPr>
        </p:nvSpPr>
        <p:spPr/>
        <p:txBody>
          <a:bodyPr/>
          <a:lstStyle/>
          <a:p>
            <a:r>
              <a:rPr lang="en-US" altLang="en-US" dirty="0"/>
              <a:t>So When Should You Refer a Patient?</a:t>
            </a:r>
            <a:endParaRPr lang="en-US" dirty="0"/>
          </a:p>
        </p:txBody>
      </p:sp>
      <p:sp>
        <p:nvSpPr>
          <p:cNvPr id="28" name="Content Placeholder 2"/>
          <p:cNvSpPr txBox="1">
            <a:spLocks/>
          </p:cNvSpPr>
          <p:nvPr/>
        </p:nvSpPr>
        <p:spPr>
          <a:xfrm>
            <a:off x="381000" y="1657350"/>
            <a:ext cx="2819400" cy="2286000"/>
          </a:xfrm>
          <a:prstGeom prst="rect">
            <a:avLst/>
          </a:prstGeom>
        </p:spPr>
        <p:txBody>
          <a:bodyPr anchor="ctr"/>
          <a:lstStyle>
            <a:lvl1pPr marL="257175" indent="-257175" algn="l" defTabSz="685800" rtl="0" eaLnBrk="1" latinLnBrk="0" hangingPunct="1">
              <a:lnSpc>
                <a:spcPts val="2250"/>
              </a:lnSpc>
              <a:spcBef>
                <a:spcPts val="0"/>
              </a:spcBef>
              <a:spcAft>
                <a:spcPts val="300"/>
              </a:spcAft>
              <a:buClr>
                <a:srgbClr val="0086F0"/>
              </a:buClr>
              <a:buSzPct val="115000"/>
              <a:buFont typeface="Wingdings" charset="2"/>
              <a:buChar char="§"/>
              <a:defRPr sz="2400" b="0" i="0" kern="1200" spc="-75" baseline="0">
                <a:solidFill>
                  <a:schemeClr val="tx1"/>
                </a:solidFill>
                <a:latin typeface="Franklin Gothic Book" charset="0"/>
                <a:ea typeface="Franklin Gothic Book" charset="0"/>
                <a:cs typeface="Franklin Gothic Book" charset="0"/>
              </a:defRPr>
            </a:lvl1pPr>
            <a:lvl2pPr marL="557213" indent="-214313" algn="l" defTabSz="685800" rtl="0" eaLnBrk="1" latinLnBrk="0" hangingPunct="1">
              <a:lnSpc>
                <a:spcPts val="2250"/>
              </a:lnSpc>
              <a:spcBef>
                <a:spcPts val="0"/>
              </a:spcBef>
              <a:spcAft>
                <a:spcPts val="300"/>
              </a:spcAft>
              <a:buSzPct val="110000"/>
              <a:buFont typeface="Arial" charset="0"/>
              <a:buChar char="•"/>
              <a:defRPr sz="2100" b="0" i="0" kern="1200" spc="-75" baseline="0">
                <a:solidFill>
                  <a:schemeClr val="tx1"/>
                </a:solidFill>
                <a:latin typeface="Franklin Gothic Book" charset="0"/>
                <a:ea typeface="Franklin Gothic Book" charset="0"/>
                <a:cs typeface="Franklin Gothic Book" charset="0"/>
              </a:defRPr>
            </a:lvl2pPr>
            <a:lvl3pPr marL="857250" indent="-171450" algn="l" defTabSz="685800" rtl="0" eaLnBrk="1" latinLnBrk="0" hangingPunct="1">
              <a:lnSpc>
                <a:spcPts val="2250"/>
              </a:lnSpc>
              <a:spcBef>
                <a:spcPts val="0"/>
              </a:spcBef>
              <a:spcAft>
                <a:spcPts val="300"/>
              </a:spcAft>
              <a:buSzPct val="75000"/>
              <a:buFont typeface=".LucidaGrandeUI" charset="0"/>
              <a:buChar char="○"/>
              <a:defRPr sz="1800" b="0" i="0" kern="1200" spc="-75" baseline="0">
                <a:solidFill>
                  <a:schemeClr val="tx1"/>
                </a:solidFill>
                <a:latin typeface="Franklin Gothic Book" charset="0"/>
                <a:ea typeface="Franklin Gothic Book" charset="0"/>
                <a:cs typeface="Franklin Gothic Book" charset="0"/>
              </a:defRPr>
            </a:lvl3pPr>
            <a:lvl4pPr marL="1200150" indent="-171450" algn="l" defTabSz="685800" rtl="0" eaLnBrk="1" latinLnBrk="0" hangingPunct="1">
              <a:lnSpc>
                <a:spcPts val="2250"/>
              </a:lnSpc>
              <a:spcBef>
                <a:spcPts val="0"/>
              </a:spcBef>
              <a:spcAft>
                <a:spcPts val="300"/>
              </a:spcAft>
              <a:buClr>
                <a:schemeClr val="tx1">
                  <a:lumMod val="50000"/>
                  <a:lumOff val="50000"/>
                </a:schemeClr>
              </a:buClr>
              <a:buFont typeface="Arial" charset="0"/>
              <a:buChar char="•"/>
              <a:defRPr sz="1500" b="0" i="0" kern="1200" spc="-75" baseline="0">
                <a:solidFill>
                  <a:schemeClr val="tx1"/>
                </a:solidFill>
                <a:latin typeface="Franklin Gothic Book" charset="0"/>
                <a:ea typeface="Franklin Gothic Book" charset="0"/>
                <a:cs typeface="Franklin Gothic Book" charset="0"/>
              </a:defRPr>
            </a:lvl4pPr>
            <a:lvl5pPr marL="1543050" indent="-171450" algn="l" defTabSz="685800" rtl="0" eaLnBrk="1" latinLnBrk="0" hangingPunct="1">
              <a:lnSpc>
                <a:spcPts val="2250"/>
              </a:lnSpc>
              <a:spcBef>
                <a:spcPts val="0"/>
              </a:spcBef>
              <a:spcAft>
                <a:spcPts val="300"/>
              </a:spcAft>
              <a:buFont typeface="Arial" panose="020B0604020202020204" pitchFamily="34" charset="0"/>
              <a:buChar char="»"/>
              <a:defRPr sz="1500" b="0" i="0" kern="1200" spc="-75" baseline="0">
                <a:solidFill>
                  <a:schemeClr val="tx1"/>
                </a:solidFill>
                <a:latin typeface="Franklin Gothic Book" charset="0"/>
                <a:ea typeface="Franklin Gothic Book" charset="0"/>
                <a:cs typeface="Franklin Gothic Book"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lnSpc>
                <a:spcPts val="2200"/>
              </a:lnSpc>
              <a:spcAft>
                <a:spcPts val="1800"/>
              </a:spcAft>
              <a:buNone/>
            </a:pPr>
            <a:r>
              <a:rPr lang="en-US" sz="2100" dirty="0"/>
              <a:t>The Treatment option available to your patient is dependent upon when you refer them… </a:t>
            </a:r>
            <a:br>
              <a:rPr lang="en-US" sz="2100" dirty="0"/>
            </a:br>
            <a:br>
              <a:rPr lang="en-US" sz="2100" dirty="0"/>
            </a:br>
            <a:r>
              <a:rPr lang="en-US" sz="2100" b="1" u="sng" dirty="0"/>
              <a:t>the sooner the better!</a:t>
            </a:r>
            <a:endParaRPr lang="en-US" sz="2100" b="1" u="sng" baseline="30000" dirty="0"/>
          </a:p>
        </p:txBody>
      </p:sp>
    </p:spTree>
    <p:extLst>
      <p:ext uri="{BB962C8B-B14F-4D97-AF65-F5344CB8AC3E}">
        <p14:creationId xmlns:p14="http://schemas.microsoft.com/office/powerpoint/2010/main" val="2071719851"/>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9063" r="8516" b="13750"/>
          <a:stretch/>
        </p:blipFill>
        <p:spPr>
          <a:xfrm>
            <a:off x="0" y="0"/>
            <a:ext cx="9144000" cy="5143500"/>
          </a:xfrm>
          <a:prstGeom prst="rect">
            <a:avLst/>
          </a:prstGeom>
        </p:spPr>
      </p:pic>
      <p:sp>
        <p:nvSpPr>
          <p:cNvPr id="2" name="Title 1"/>
          <p:cNvSpPr>
            <a:spLocks noGrp="1"/>
          </p:cNvSpPr>
          <p:nvPr>
            <p:ph type="title"/>
          </p:nvPr>
        </p:nvSpPr>
        <p:spPr>
          <a:xfrm>
            <a:off x="838200" y="0"/>
            <a:ext cx="3048000" cy="5143499"/>
          </a:xfrm>
          <a:gradFill>
            <a:gsLst>
              <a:gs pos="0">
                <a:srgbClr val="3266CC">
                  <a:alpha val="75000"/>
                </a:srgbClr>
              </a:gs>
              <a:gs pos="99000">
                <a:srgbClr val="323399">
                  <a:alpha val="75000"/>
                </a:srgbClr>
              </a:gs>
            </a:gsLst>
            <a:lin ang="5400000" scaled="0"/>
          </a:gradFill>
          <a:ln>
            <a:noFill/>
          </a:ln>
          <a:effectLst>
            <a:outerShdw dist="88900" algn="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600" spc="-70" dirty="0"/>
              <a:t>Thank You!</a:t>
            </a:r>
            <a:endParaRPr lang="en-US" sz="3600" spc="-70" dirty="0">
              <a:solidFill>
                <a:schemeClr val="lt1"/>
              </a:solidFill>
              <a:latin typeface="+mn-lt"/>
              <a:ea typeface="+mn-ea"/>
              <a:cs typeface="+mn-cs"/>
            </a:endParaRPr>
          </a:p>
        </p:txBody>
      </p:sp>
      <p:grpSp>
        <p:nvGrpSpPr>
          <p:cNvPr id="6" name="Group 5">
            <a:extLst>
              <a:ext uri="{FF2B5EF4-FFF2-40B4-BE49-F238E27FC236}">
                <a16:creationId xmlns:a16="http://schemas.microsoft.com/office/drawing/2014/main" id="{DA5866A8-74DD-5849-A868-08DA95EC5A7A}"/>
              </a:ext>
            </a:extLst>
          </p:cNvPr>
          <p:cNvGrpSpPr/>
          <p:nvPr/>
        </p:nvGrpSpPr>
        <p:grpSpPr>
          <a:xfrm>
            <a:off x="1295400" y="3638550"/>
            <a:ext cx="2971800" cy="199105"/>
            <a:chOff x="914400" y="677036"/>
            <a:chExt cx="3185160" cy="218314"/>
          </a:xfrm>
        </p:grpSpPr>
        <p:sp>
          <p:nvSpPr>
            <p:cNvPr id="7" name="Rectangle 16">
              <a:extLst>
                <a:ext uri="{FF2B5EF4-FFF2-40B4-BE49-F238E27FC236}">
                  <a16:creationId xmlns:a16="http://schemas.microsoft.com/office/drawing/2014/main" id="{462BF053-49E7-9F4A-8B59-B8A4C4C32414}"/>
                </a:ext>
              </a:extLst>
            </p:cNvPr>
            <p:cNvSpPr/>
            <p:nvPr/>
          </p:nvSpPr>
          <p:spPr>
            <a:xfrm>
              <a:off x="914400" y="677036"/>
              <a:ext cx="2971800" cy="218314"/>
            </a:xfrm>
            <a:custGeom>
              <a:avLst/>
              <a:gdLst>
                <a:gd name="connsiteX0" fmla="*/ 0 w 2971800"/>
                <a:gd name="connsiteY0" fmla="*/ 0 h 294514"/>
                <a:gd name="connsiteX1" fmla="*/ 2971800 w 2971800"/>
                <a:gd name="connsiteY1" fmla="*/ 0 h 294514"/>
                <a:gd name="connsiteX2" fmla="*/ 2971800 w 2971800"/>
                <a:gd name="connsiteY2" fmla="*/ 294514 h 294514"/>
                <a:gd name="connsiteX3" fmla="*/ 0 w 2971800"/>
                <a:gd name="connsiteY3" fmla="*/ 294514 h 294514"/>
                <a:gd name="connsiteX4" fmla="*/ 0 w 2971800"/>
                <a:gd name="connsiteY4" fmla="*/ 0 h 294514"/>
                <a:gd name="connsiteX0" fmla="*/ 0 w 2971800"/>
                <a:gd name="connsiteY0" fmla="*/ 0 h 294514"/>
                <a:gd name="connsiteX1" fmla="*/ 2971800 w 2971800"/>
                <a:gd name="connsiteY1" fmla="*/ 0 h 294514"/>
                <a:gd name="connsiteX2" fmla="*/ 2809240 w 2971800"/>
                <a:gd name="connsiteY2" fmla="*/ 294514 h 294514"/>
                <a:gd name="connsiteX3" fmla="*/ 0 w 2971800"/>
                <a:gd name="connsiteY3" fmla="*/ 294514 h 294514"/>
                <a:gd name="connsiteX4" fmla="*/ 0 w 2971800"/>
                <a:gd name="connsiteY4" fmla="*/ 0 h 29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800" h="294514">
                  <a:moveTo>
                    <a:pt x="0" y="0"/>
                  </a:moveTo>
                  <a:lnTo>
                    <a:pt x="2971800" y="0"/>
                  </a:lnTo>
                  <a:lnTo>
                    <a:pt x="2809240" y="294514"/>
                  </a:lnTo>
                  <a:lnTo>
                    <a:pt x="0" y="294514"/>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16">
              <a:extLst>
                <a:ext uri="{FF2B5EF4-FFF2-40B4-BE49-F238E27FC236}">
                  <a16:creationId xmlns:a16="http://schemas.microsoft.com/office/drawing/2014/main" id="{45C0AD3D-70CD-DA41-8ABF-31F52F521DD6}"/>
                </a:ext>
              </a:extLst>
            </p:cNvPr>
            <p:cNvSpPr/>
            <p:nvPr/>
          </p:nvSpPr>
          <p:spPr>
            <a:xfrm>
              <a:off x="1127760" y="677036"/>
              <a:ext cx="2971800" cy="218314"/>
            </a:xfrm>
            <a:custGeom>
              <a:avLst/>
              <a:gdLst>
                <a:gd name="connsiteX0" fmla="*/ 0 w 2971800"/>
                <a:gd name="connsiteY0" fmla="*/ 0 h 294514"/>
                <a:gd name="connsiteX1" fmla="*/ 2971800 w 2971800"/>
                <a:gd name="connsiteY1" fmla="*/ 0 h 294514"/>
                <a:gd name="connsiteX2" fmla="*/ 2971800 w 2971800"/>
                <a:gd name="connsiteY2" fmla="*/ 294514 h 294514"/>
                <a:gd name="connsiteX3" fmla="*/ 0 w 2971800"/>
                <a:gd name="connsiteY3" fmla="*/ 294514 h 294514"/>
                <a:gd name="connsiteX4" fmla="*/ 0 w 2971800"/>
                <a:gd name="connsiteY4" fmla="*/ 0 h 294514"/>
                <a:gd name="connsiteX0" fmla="*/ 0 w 2971800"/>
                <a:gd name="connsiteY0" fmla="*/ 0 h 294514"/>
                <a:gd name="connsiteX1" fmla="*/ 2971800 w 2971800"/>
                <a:gd name="connsiteY1" fmla="*/ 0 h 294514"/>
                <a:gd name="connsiteX2" fmla="*/ 2809240 w 2971800"/>
                <a:gd name="connsiteY2" fmla="*/ 294514 h 294514"/>
                <a:gd name="connsiteX3" fmla="*/ 0 w 2971800"/>
                <a:gd name="connsiteY3" fmla="*/ 294514 h 294514"/>
                <a:gd name="connsiteX4" fmla="*/ 0 w 2971800"/>
                <a:gd name="connsiteY4" fmla="*/ 0 h 29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800" h="294514">
                  <a:moveTo>
                    <a:pt x="0" y="0"/>
                  </a:moveTo>
                  <a:lnTo>
                    <a:pt x="2971800" y="0"/>
                  </a:lnTo>
                  <a:lnTo>
                    <a:pt x="2809240" y="294514"/>
                  </a:lnTo>
                  <a:lnTo>
                    <a:pt x="0" y="294514"/>
                  </a:lnTo>
                  <a:lnTo>
                    <a:pt x="0" y="0"/>
                  </a:lnTo>
                  <a:close/>
                </a:path>
              </a:pathLst>
            </a:cu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4122887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E9865"/>
            </a:gs>
            <a:gs pos="100000">
              <a:srgbClr val="FF6666"/>
            </a:gs>
          </a:gsLst>
          <a:lin ang="16200000" scaled="0"/>
          <a:tileRect/>
        </a:gra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0D17ED8A-04CB-9742-A603-D79A93396FF5}"/>
              </a:ext>
            </a:extLst>
          </p:cNvPr>
          <p:cNvSpPr/>
          <p:nvPr/>
        </p:nvSpPr>
        <p:spPr>
          <a:xfrm>
            <a:off x="-7028" y="-8753"/>
            <a:ext cx="3588428" cy="5156887"/>
          </a:xfrm>
          <a:custGeom>
            <a:avLst/>
            <a:gdLst>
              <a:gd name="connsiteX0" fmla="*/ 0 w 1474573"/>
              <a:gd name="connsiteY0" fmla="*/ 32952 h 5148649"/>
              <a:gd name="connsiteX1" fmla="*/ 0 w 1474573"/>
              <a:gd name="connsiteY1" fmla="*/ 5148649 h 5148649"/>
              <a:gd name="connsiteX2" fmla="*/ 123567 w 1474573"/>
              <a:gd name="connsiteY2" fmla="*/ 5148649 h 5148649"/>
              <a:gd name="connsiteX3" fmla="*/ 1474573 w 1474573"/>
              <a:gd name="connsiteY3" fmla="*/ 5148649 h 5148649"/>
              <a:gd name="connsiteX4" fmla="*/ 1474573 w 1474573"/>
              <a:gd name="connsiteY4" fmla="*/ 0 h 5148649"/>
              <a:gd name="connsiteX5" fmla="*/ 0 w 1474573"/>
              <a:gd name="connsiteY5" fmla="*/ 32952 h 5148649"/>
              <a:gd name="connsiteX0" fmla="*/ 0 w 1474573"/>
              <a:gd name="connsiteY0" fmla="*/ 16476 h 5148649"/>
              <a:gd name="connsiteX1" fmla="*/ 0 w 1474573"/>
              <a:gd name="connsiteY1" fmla="*/ 5148649 h 5148649"/>
              <a:gd name="connsiteX2" fmla="*/ 123567 w 1474573"/>
              <a:gd name="connsiteY2" fmla="*/ 5148649 h 5148649"/>
              <a:gd name="connsiteX3" fmla="*/ 1474573 w 1474573"/>
              <a:gd name="connsiteY3" fmla="*/ 5148649 h 5148649"/>
              <a:gd name="connsiteX4" fmla="*/ 1474573 w 1474573"/>
              <a:gd name="connsiteY4" fmla="*/ 0 h 5148649"/>
              <a:gd name="connsiteX5" fmla="*/ 0 w 1474573"/>
              <a:gd name="connsiteY5" fmla="*/ 16476 h 5148649"/>
              <a:gd name="connsiteX0" fmla="*/ 16154 w 1498965"/>
              <a:gd name="connsiteY0" fmla="*/ 16476 h 5165125"/>
              <a:gd name="connsiteX1" fmla="*/ 16154 w 1498965"/>
              <a:gd name="connsiteY1" fmla="*/ 5148649 h 5165125"/>
              <a:gd name="connsiteX2" fmla="*/ 139721 w 1498965"/>
              <a:gd name="connsiteY2" fmla="*/ 5148649 h 5165125"/>
              <a:gd name="connsiteX3" fmla="*/ 1498965 w 1498965"/>
              <a:gd name="connsiteY3" fmla="*/ 5165125 h 5165125"/>
              <a:gd name="connsiteX4" fmla="*/ 1490727 w 1498965"/>
              <a:gd name="connsiteY4" fmla="*/ 0 h 5165125"/>
              <a:gd name="connsiteX5" fmla="*/ 16154 w 1498965"/>
              <a:gd name="connsiteY5" fmla="*/ 16476 h 5165125"/>
              <a:gd name="connsiteX0" fmla="*/ 0 w 1482811"/>
              <a:gd name="connsiteY0" fmla="*/ 16476 h 5321643"/>
              <a:gd name="connsiteX1" fmla="*/ 0 w 1482811"/>
              <a:gd name="connsiteY1" fmla="*/ 5148649 h 5321643"/>
              <a:gd name="connsiteX2" fmla="*/ 403653 w 1482811"/>
              <a:gd name="connsiteY2" fmla="*/ 5321643 h 5321643"/>
              <a:gd name="connsiteX3" fmla="*/ 1482811 w 1482811"/>
              <a:gd name="connsiteY3" fmla="*/ 5165125 h 5321643"/>
              <a:gd name="connsiteX4" fmla="*/ 1474573 w 1482811"/>
              <a:gd name="connsiteY4" fmla="*/ 0 h 5321643"/>
              <a:gd name="connsiteX5" fmla="*/ 0 w 1482811"/>
              <a:gd name="connsiteY5" fmla="*/ 16476 h 5321643"/>
              <a:gd name="connsiteX0" fmla="*/ 0 w 1482811"/>
              <a:gd name="connsiteY0" fmla="*/ 16476 h 5800527"/>
              <a:gd name="connsiteX1" fmla="*/ 0 w 1482811"/>
              <a:gd name="connsiteY1" fmla="*/ 5148649 h 5800527"/>
              <a:gd name="connsiteX2" fmla="*/ 1482811 w 1482811"/>
              <a:gd name="connsiteY2" fmla="*/ 5165125 h 5800527"/>
              <a:gd name="connsiteX3" fmla="*/ 1474573 w 1482811"/>
              <a:gd name="connsiteY3" fmla="*/ 0 h 5800527"/>
              <a:gd name="connsiteX4" fmla="*/ 0 w 1482811"/>
              <a:gd name="connsiteY4" fmla="*/ 16476 h 5800527"/>
              <a:gd name="connsiteX0" fmla="*/ 0 w 1482811"/>
              <a:gd name="connsiteY0" fmla="*/ 16476 h 5544083"/>
              <a:gd name="connsiteX1" fmla="*/ 0 w 1482811"/>
              <a:gd name="connsiteY1" fmla="*/ 5148649 h 5544083"/>
              <a:gd name="connsiteX2" fmla="*/ 1482811 w 1482811"/>
              <a:gd name="connsiteY2" fmla="*/ 5165125 h 5544083"/>
              <a:gd name="connsiteX3" fmla="*/ 1474573 w 1482811"/>
              <a:gd name="connsiteY3" fmla="*/ 0 h 5544083"/>
              <a:gd name="connsiteX4" fmla="*/ 0 w 1482811"/>
              <a:gd name="connsiteY4" fmla="*/ 16476 h 5544083"/>
              <a:gd name="connsiteX0" fmla="*/ 0 w 1482811"/>
              <a:gd name="connsiteY0" fmla="*/ 16476 h 5165125"/>
              <a:gd name="connsiteX1" fmla="*/ 0 w 1482811"/>
              <a:gd name="connsiteY1" fmla="*/ 5148649 h 5165125"/>
              <a:gd name="connsiteX2" fmla="*/ 1482811 w 1482811"/>
              <a:gd name="connsiteY2" fmla="*/ 5165125 h 5165125"/>
              <a:gd name="connsiteX3" fmla="*/ 1474573 w 1482811"/>
              <a:gd name="connsiteY3" fmla="*/ 0 h 5165125"/>
              <a:gd name="connsiteX4" fmla="*/ 0 w 1482811"/>
              <a:gd name="connsiteY4" fmla="*/ 16476 h 5165125"/>
              <a:gd name="connsiteX0" fmla="*/ 8238 w 1482811"/>
              <a:gd name="connsiteY0" fmla="*/ 8238 h 5165125"/>
              <a:gd name="connsiteX1" fmla="*/ 0 w 1482811"/>
              <a:gd name="connsiteY1" fmla="*/ 5148649 h 5165125"/>
              <a:gd name="connsiteX2" fmla="*/ 1482811 w 1482811"/>
              <a:gd name="connsiteY2" fmla="*/ 5165125 h 5165125"/>
              <a:gd name="connsiteX3" fmla="*/ 1474573 w 1482811"/>
              <a:gd name="connsiteY3" fmla="*/ 0 h 5165125"/>
              <a:gd name="connsiteX4" fmla="*/ 8238 w 1482811"/>
              <a:gd name="connsiteY4" fmla="*/ 8238 h 5165125"/>
              <a:gd name="connsiteX0" fmla="*/ 8238 w 1493108"/>
              <a:gd name="connsiteY0" fmla="*/ 8238 h 5165125"/>
              <a:gd name="connsiteX1" fmla="*/ 0 w 1493108"/>
              <a:gd name="connsiteY1" fmla="*/ 5148649 h 5165125"/>
              <a:gd name="connsiteX2" fmla="*/ 1482811 w 1493108"/>
              <a:gd name="connsiteY2" fmla="*/ 5165125 h 5165125"/>
              <a:gd name="connsiteX3" fmla="*/ 1493108 w 1493108"/>
              <a:gd name="connsiteY3" fmla="*/ 2529531 h 5165125"/>
              <a:gd name="connsiteX4" fmla="*/ 1474573 w 1493108"/>
              <a:gd name="connsiteY4" fmla="*/ 0 h 5165125"/>
              <a:gd name="connsiteX5" fmla="*/ 8238 w 1493108"/>
              <a:gd name="connsiteY5" fmla="*/ 8238 h 5165125"/>
              <a:gd name="connsiteX0" fmla="*/ 8238 w 1732005"/>
              <a:gd name="connsiteY0" fmla="*/ 8238 h 5165125"/>
              <a:gd name="connsiteX1" fmla="*/ 0 w 1732005"/>
              <a:gd name="connsiteY1" fmla="*/ 5148649 h 5165125"/>
              <a:gd name="connsiteX2" fmla="*/ 1482811 w 1732005"/>
              <a:gd name="connsiteY2" fmla="*/ 5165125 h 5165125"/>
              <a:gd name="connsiteX3" fmla="*/ 1732005 w 1732005"/>
              <a:gd name="connsiteY3" fmla="*/ 2521293 h 5165125"/>
              <a:gd name="connsiteX4" fmla="*/ 1474573 w 1732005"/>
              <a:gd name="connsiteY4" fmla="*/ 0 h 5165125"/>
              <a:gd name="connsiteX5" fmla="*/ 8238 w 1732005"/>
              <a:gd name="connsiteY5" fmla="*/ 8238 h 5165125"/>
              <a:gd name="connsiteX0" fmla="*/ 8238 w 1732005"/>
              <a:gd name="connsiteY0" fmla="*/ 8238 h 5165125"/>
              <a:gd name="connsiteX1" fmla="*/ 0 w 1732005"/>
              <a:gd name="connsiteY1" fmla="*/ 5148649 h 5165125"/>
              <a:gd name="connsiteX2" fmla="*/ 1482811 w 1732005"/>
              <a:gd name="connsiteY2" fmla="*/ 5165125 h 5165125"/>
              <a:gd name="connsiteX3" fmla="*/ 1732005 w 1732005"/>
              <a:gd name="connsiteY3" fmla="*/ 2521293 h 5165125"/>
              <a:gd name="connsiteX4" fmla="*/ 1474573 w 1732005"/>
              <a:gd name="connsiteY4" fmla="*/ 0 h 5165125"/>
              <a:gd name="connsiteX5" fmla="*/ 8238 w 1732005"/>
              <a:gd name="connsiteY5" fmla="*/ 8238 h 5165125"/>
              <a:gd name="connsiteX0" fmla="*/ 8238 w 1732005"/>
              <a:gd name="connsiteY0" fmla="*/ 8238 h 5165125"/>
              <a:gd name="connsiteX1" fmla="*/ 0 w 1732005"/>
              <a:gd name="connsiteY1" fmla="*/ 5148649 h 5165125"/>
              <a:gd name="connsiteX2" fmla="*/ 1482811 w 1732005"/>
              <a:gd name="connsiteY2" fmla="*/ 5165125 h 5165125"/>
              <a:gd name="connsiteX3" fmla="*/ 1732005 w 1732005"/>
              <a:gd name="connsiteY3" fmla="*/ 2521293 h 5165125"/>
              <a:gd name="connsiteX4" fmla="*/ 1474573 w 1732005"/>
              <a:gd name="connsiteY4" fmla="*/ 0 h 5165125"/>
              <a:gd name="connsiteX5" fmla="*/ 8238 w 1732005"/>
              <a:gd name="connsiteY5" fmla="*/ 8238 h 5165125"/>
              <a:gd name="connsiteX0" fmla="*/ 8238 w 1732005"/>
              <a:gd name="connsiteY0" fmla="*/ 8238 h 5156887"/>
              <a:gd name="connsiteX1" fmla="*/ 0 w 1732005"/>
              <a:gd name="connsiteY1" fmla="*/ 5148649 h 5156887"/>
              <a:gd name="connsiteX2" fmla="*/ 1475280 w 1732005"/>
              <a:gd name="connsiteY2" fmla="*/ 5156887 h 5156887"/>
              <a:gd name="connsiteX3" fmla="*/ 1732005 w 1732005"/>
              <a:gd name="connsiteY3" fmla="*/ 2521293 h 5156887"/>
              <a:gd name="connsiteX4" fmla="*/ 1474573 w 1732005"/>
              <a:gd name="connsiteY4" fmla="*/ 0 h 5156887"/>
              <a:gd name="connsiteX5" fmla="*/ 8238 w 1732005"/>
              <a:gd name="connsiteY5" fmla="*/ 8238 h 5156887"/>
              <a:gd name="connsiteX0" fmla="*/ 0 w 1735404"/>
              <a:gd name="connsiteY0" fmla="*/ 8238 h 5156887"/>
              <a:gd name="connsiteX1" fmla="*/ 3399 w 1735404"/>
              <a:gd name="connsiteY1" fmla="*/ 5148649 h 5156887"/>
              <a:gd name="connsiteX2" fmla="*/ 1478679 w 1735404"/>
              <a:gd name="connsiteY2" fmla="*/ 5156887 h 5156887"/>
              <a:gd name="connsiteX3" fmla="*/ 1735404 w 1735404"/>
              <a:gd name="connsiteY3" fmla="*/ 2521293 h 5156887"/>
              <a:gd name="connsiteX4" fmla="*/ 1477972 w 1735404"/>
              <a:gd name="connsiteY4" fmla="*/ 0 h 5156887"/>
              <a:gd name="connsiteX5" fmla="*/ 0 w 1735404"/>
              <a:gd name="connsiteY5" fmla="*/ 8238 h 515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5404" h="5156887">
                <a:moveTo>
                  <a:pt x="0" y="8238"/>
                </a:moveTo>
                <a:lnTo>
                  <a:pt x="3399" y="5148649"/>
                </a:lnTo>
                <a:lnTo>
                  <a:pt x="1478679" y="5156887"/>
                </a:lnTo>
                <a:lnTo>
                  <a:pt x="1735404" y="2521293"/>
                </a:lnTo>
                <a:lnTo>
                  <a:pt x="1477972" y="0"/>
                </a:lnTo>
                <a:lnTo>
                  <a:pt x="0" y="8238"/>
                </a:lnTo>
                <a:close/>
              </a:path>
            </a:pathLst>
          </a:custGeom>
          <a:blipFill dpi="0" rotWithShape="1">
            <a:blip r:embed="rId2"/>
            <a:srcRect/>
            <a:stretch>
              <a:fillRect l="-82979" t="-1677" r="-86889" b="-85742"/>
            </a:stretch>
          </a:blipFill>
          <a:ln>
            <a:noFill/>
          </a:ln>
          <a:effectLst>
            <a:outerShdw dist="101600" algn="r" rotWithShape="0">
              <a:schemeClr val="bg1">
                <a:alpha val="4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sp>
        <p:nvSpPr>
          <p:cNvPr id="6" name="Title 1"/>
          <p:cNvSpPr>
            <a:spLocks noGrp="1"/>
          </p:cNvSpPr>
          <p:nvPr>
            <p:ph type="title"/>
          </p:nvPr>
        </p:nvSpPr>
        <p:spPr>
          <a:xfrm>
            <a:off x="3810000" y="285750"/>
            <a:ext cx="4953000" cy="990602"/>
          </a:xfrm>
          <a:effectLst/>
        </p:spPr>
        <p:txBody>
          <a:bodyPr anchor="t"/>
          <a:lstStyle/>
          <a:p>
            <a:r>
              <a:rPr lang="en-US" spc="-50" dirty="0"/>
              <a:t>Neck Pain &amp; Discomfort</a:t>
            </a:r>
            <a:endParaRPr lang="en-US" sz="3000" spc="-50" dirty="0">
              <a:effectLst/>
              <a:latin typeface="Franklin Gothic Medium" charset="0"/>
              <a:ea typeface="Franklin Gothic Medium" charset="0"/>
              <a:cs typeface="Franklin Gothic Medium" charset="0"/>
            </a:endParaRPr>
          </a:p>
        </p:txBody>
      </p:sp>
      <p:sp>
        <p:nvSpPr>
          <p:cNvPr id="8" name="Content Placeholder 2"/>
          <p:cNvSpPr>
            <a:spLocks noGrp="1"/>
          </p:cNvSpPr>
          <p:nvPr>
            <p:ph idx="1"/>
          </p:nvPr>
        </p:nvSpPr>
        <p:spPr>
          <a:xfrm>
            <a:off x="3810000" y="895351"/>
            <a:ext cx="4953000" cy="3048000"/>
          </a:xfrm>
          <a:effectLst/>
        </p:spPr>
        <p:txBody>
          <a:bodyPr anchor="t"/>
          <a:lstStyle/>
          <a:p>
            <a:pPr>
              <a:lnSpc>
                <a:spcPts val="2200"/>
              </a:lnSpc>
              <a:spcAft>
                <a:spcPts val="1200"/>
              </a:spcAft>
            </a:pPr>
            <a:r>
              <a:rPr lang="en-US" sz="1600" dirty="0">
                <a:solidFill>
                  <a:schemeClr val="bg1">
                    <a:lumMod val="95000"/>
                  </a:schemeClr>
                </a:solidFill>
                <a:effectLst>
                  <a:outerShdw blurRad="50800" dist="38100" dir="2700000" algn="tl" rotWithShape="0">
                    <a:prstClr val="black">
                      <a:alpha val="15000"/>
                    </a:prstClr>
                  </a:outerShdw>
                </a:effectLst>
              </a:rPr>
              <a:t>Neck pain results when the spine is stressed by injury, disease, wear and tear, or poor body mechanics.</a:t>
            </a:r>
          </a:p>
          <a:p>
            <a:pPr>
              <a:lnSpc>
                <a:spcPts val="2200"/>
              </a:lnSpc>
              <a:spcAft>
                <a:spcPts val="1200"/>
              </a:spcAft>
            </a:pPr>
            <a:r>
              <a:rPr lang="en-US" sz="1600" dirty="0">
                <a:solidFill>
                  <a:schemeClr val="bg1">
                    <a:lumMod val="95000"/>
                  </a:schemeClr>
                </a:solidFill>
                <a:effectLst>
                  <a:outerShdw blurRad="50800" dist="38100" dir="2700000" algn="tl" rotWithShape="0">
                    <a:prstClr val="black">
                      <a:alpha val="15000"/>
                    </a:prstClr>
                  </a:outerShdw>
                </a:effectLst>
              </a:rPr>
              <a:t>Neck pain has an annual prevalence rate exceeding 30% among adults in the US; nearly 50% of individuals will continue to experience some degree of chronic neck pain or frequent occurrences.</a:t>
            </a:r>
            <a:r>
              <a:rPr lang="en-US" sz="1600" baseline="30000" dirty="0">
                <a:solidFill>
                  <a:schemeClr val="bg1">
                    <a:lumMod val="95000"/>
                  </a:schemeClr>
                </a:solidFill>
                <a:effectLst>
                  <a:outerShdw blurRad="50800" dist="38100" dir="2700000" algn="tl" rotWithShape="0">
                    <a:prstClr val="black">
                      <a:alpha val="15000"/>
                    </a:prstClr>
                  </a:outerShdw>
                </a:effectLst>
              </a:rPr>
              <a:t>1</a:t>
            </a:r>
          </a:p>
          <a:p>
            <a:pPr>
              <a:lnSpc>
                <a:spcPts val="2200"/>
              </a:lnSpc>
              <a:spcAft>
                <a:spcPts val="1200"/>
              </a:spcAft>
            </a:pPr>
            <a:r>
              <a:rPr lang="en-US" sz="1600" dirty="0">
                <a:solidFill>
                  <a:schemeClr val="bg1">
                    <a:lumMod val="95000"/>
                  </a:schemeClr>
                </a:solidFill>
                <a:effectLst>
                  <a:outerShdw blurRad="50800" dist="38100" dir="2700000" algn="tl" rotWithShape="0">
                    <a:prstClr val="black">
                      <a:alpha val="15000"/>
                    </a:prstClr>
                  </a:outerShdw>
                </a:effectLst>
              </a:rPr>
              <a:t>Most often caused by muscle strain which resolves with conservative care.</a:t>
            </a:r>
          </a:p>
          <a:p>
            <a:pPr>
              <a:lnSpc>
                <a:spcPts val="2200"/>
              </a:lnSpc>
              <a:spcAft>
                <a:spcPts val="1200"/>
              </a:spcAft>
            </a:pPr>
            <a:r>
              <a:rPr lang="en-US" sz="1600" dirty="0">
                <a:solidFill>
                  <a:schemeClr val="bg1">
                    <a:lumMod val="95000"/>
                  </a:schemeClr>
                </a:solidFill>
                <a:effectLst>
                  <a:outerShdw blurRad="50800" dist="38100" dir="2700000" algn="tl" rotWithShape="0">
                    <a:prstClr val="black">
                      <a:alpha val="15000"/>
                    </a:prstClr>
                  </a:outerShdw>
                </a:effectLst>
              </a:rPr>
              <a:t>May also be caused by bulging/herniated disc pinching the nerve.</a:t>
            </a:r>
          </a:p>
          <a:p>
            <a:pPr>
              <a:lnSpc>
                <a:spcPts val="2200"/>
              </a:lnSpc>
              <a:spcAft>
                <a:spcPts val="1200"/>
              </a:spcAft>
            </a:pPr>
            <a:r>
              <a:rPr lang="en-US" sz="1600" dirty="0">
                <a:solidFill>
                  <a:schemeClr val="bg1">
                    <a:lumMod val="95000"/>
                  </a:schemeClr>
                </a:solidFill>
                <a:effectLst>
                  <a:outerShdw blurRad="50800" dist="38100" dir="2700000" algn="tl" rotWithShape="0">
                    <a:prstClr val="black">
                      <a:alpha val="15000"/>
                    </a:prstClr>
                  </a:outerShdw>
                </a:effectLst>
              </a:rPr>
              <a:t>Only a small percentage of cases ultimately require surgery.</a:t>
            </a:r>
          </a:p>
        </p:txBody>
      </p:sp>
      <p:sp>
        <p:nvSpPr>
          <p:cNvPr id="10" name="Rectangle 9">
            <a:extLst>
              <a:ext uri="{FF2B5EF4-FFF2-40B4-BE49-F238E27FC236}">
                <a16:creationId xmlns:a16="http://schemas.microsoft.com/office/drawing/2014/main" id="{BDE1620A-6056-D149-918D-335818907155}"/>
              </a:ext>
            </a:extLst>
          </p:cNvPr>
          <p:cNvSpPr/>
          <p:nvPr/>
        </p:nvSpPr>
        <p:spPr>
          <a:xfrm>
            <a:off x="3810000" y="4629150"/>
            <a:ext cx="3096490" cy="246221"/>
          </a:xfrm>
          <a:prstGeom prst="rect">
            <a:avLst/>
          </a:prstGeom>
        </p:spPr>
        <p:txBody>
          <a:bodyPr wrap="none">
            <a:spAutoFit/>
          </a:bodyPr>
          <a:lstStyle/>
          <a:p>
            <a:pPr algn="ctr"/>
            <a:r>
              <a:rPr lang="en-US" sz="1000" spc="-40" baseline="30000" dirty="0">
                <a:solidFill>
                  <a:schemeClr val="bg1"/>
                </a:solidFill>
                <a:latin typeface="Franklin Gothic Medium Cond" charset="0"/>
                <a:ea typeface="Franklin Gothic Medium Cond" charset="0"/>
                <a:cs typeface="Franklin Gothic Medium Cond" charset="0"/>
              </a:rPr>
              <a:t>1</a:t>
            </a:r>
            <a:r>
              <a:rPr lang="en-US" sz="1000" spc="-40" dirty="0">
                <a:solidFill>
                  <a:schemeClr val="bg1"/>
                </a:solidFill>
                <a:latin typeface="Franklin Gothic Medium Cond" charset="0"/>
                <a:ea typeface="Franklin Gothic Medium Cond" charset="0"/>
                <a:cs typeface="Franklin Gothic Medium Cond" charset="0"/>
              </a:rPr>
              <a:t>Symposium On Pain Medicine, 90, 2, P 284-299, February 1, 2015</a:t>
            </a:r>
          </a:p>
        </p:txBody>
      </p:sp>
    </p:spTree>
    <p:extLst>
      <p:ext uri="{BB962C8B-B14F-4D97-AF65-F5344CB8AC3E}">
        <p14:creationId xmlns:p14="http://schemas.microsoft.com/office/powerpoint/2010/main" val="530576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304800" y="507610"/>
            <a:ext cx="4572000" cy="990602"/>
          </a:xfrm>
          <a:prstGeom prst="rect">
            <a:avLst/>
          </a:prstGeom>
        </p:spPr>
        <p:txBody>
          <a:bodyPr/>
          <a:lstStyle/>
          <a:p>
            <a:r>
              <a:rPr lang="en-US" spc="-50" dirty="0">
                <a:effectLst/>
              </a:rPr>
              <a:t>Symptomatic Cervical Disc Disease (SCDD)</a:t>
            </a:r>
            <a:endParaRPr lang="en-US" sz="3000" spc="-50" dirty="0">
              <a:effectLst/>
              <a:latin typeface="Franklin Gothic Medium" charset="0"/>
              <a:ea typeface="Franklin Gothic Medium" charset="0"/>
              <a:cs typeface="Franklin Gothic Medium" charset="0"/>
            </a:endParaRPr>
          </a:p>
        </p:txBody>
      </p:sp>
      <p:sp>
        <p:nvSpPr>
          <p:cNvPr id="15" name="Content Placeholder 2">
            <a:extLst>
              <a:ext uri="{FF2B5EF4-FFF2-40B4-BE49-F238E27FC236}">
                <a16:creationId xmlns:a16="http://schemas.microsoft.com/office/drawing/2014/main" id="{B3CEA3B5-4AAD-C54B-8656-1C318A26A520}"/>
              </a:ext>
            </a:extLst>
          </p:cNvPr>
          <p:cNvSpPr>
            <a:spLocks noGrp="1"/>
          </p:cNvSpPr>
          <p:nvPr>
            <p:ph idx="1"/>
          </p:nvPr>
        </p:nvSpPr>
        <p:spPr>
          <a:xfrm>
            <a:off x="295505" y="1704056"/>
            <a:ext cx="4581296" cy="2772694"/>
          </a:xfrm>
          <a:prstGeom prst="rect">
            <a:avLst/>
          </a:prstGeom>
          <a:effectLst/>
        </p:spPr>
        <p:txBody>
          <a:bodyPr anchor="t"/>
          <a:lstStyle/>
          <a:p>
            <a:pPr>
              <a:lnSpc>
                <a:spcPts val="2200"/>
              </a:lnSpc>
              <a:spcAft>
                <a:spcPts val="1800"/>
              </a:spcAft>
            </a:pPr>
            <a:r>
              <a:rPr lang="en-US" sz="1800" dirty="0">
                <a:effectLst>
                  <a:outerShdw blurRad="50800" dist="38100" dir="2700000" algn="tl" rotWithShape="0">
                    <a:prstClr val="black">
                      <a:alpha val="30000"/>
                    </a:prstClr>
                  </a:outerShdw>
                </a:effectLst>
              </a:rPr>
              <a:t>Neck or Arm (radicular) pain and/or a functional/neurological deficit with at least one of the following conditions recognized by imaging (CT, MRI, or X-Rays):</a:t>
            </a:r>
            <a:r>
              <a:rPr lang="en-US" sz="1800" b="1" dirty="0">
                <a:latin typeface="Franklin Gothic Demi" panose="020B0603020102020204" pitchFamily="34" charset="0"/>
              </a:rPr>
              <a:t> </a:t>
            </a:r>
          </a:p>
          <a:p>
            <a:pPr marL="285750" indent="-285750">
              <a:lnSpc>
                <a:spcPts val="2000"/>
              </a:lnSpc>
              <a:spcAft>
                <a:spcPts val="600"/>
              </a:spcAft>
              <a:buClr>
                <a:srgbClr val="FF6666"/>
              </a:buClr>
              <a:buFont typeface="Arial" panose="020B0604020202020204" pitchFamily="34" charset="0"/>
              <a:buChar char="•"/>
            </a:pPr>
            <a:r>
              <a:rPr lang="en-US" sz="1800" dirty="0"/>
              <a:t>Herniated Nucleus Pulposus</a:t>
            </a:r>
          </a:p>
          <a:p>
            <a:pPr marL="285750" indent="-285750">
              <a:lnSpc>
                <a:spcPts val="2000"/>
              </a:lnSpc>
              <a:spcAft>
                <a:spcPts val="600"/>
              </a:spcAft>
              <a:buClr>
                <a:srgbClr val="FF6666"/>
              </a:buClr>
              <a:buFont typeface="Arial" panose="020B0604020202020204" pitchFamily="34" charset="0"/>
              <a:buChar char="•"/>
            </a:pPr>
            <a:r>
              <a:rPr lang="en-US" sz="1800" dirty="0"/>
              <a:t>Spondylosis (defined by the presence of osteophytes)</a:t>
            </a:r>
          </a:p>
          <a:p>
            <a:pPr marL="285750" indent="-285750">
              <a:lnSpc>
                <a:spcPts val="2000"/>
              </a:lnSpc>
              <a:spcAft>
                <a:spcPts val="600"/>
              </a:spcAft>
              <a:buClr>
                <a:srgbClr val="FF6666"/>
              </a:buClr>
              <a:buFont typeface="Arial" panose="020B0604020202020204" pitchFamily="34" charset="0"/>
              <a:buChar char="•"/>
            </a:pPr>
            <a:r>
              <a:rPr lang="en-US" sz="1800" dirty="0"/>
              <a:t>Loss of Disc Height</a:t>
            </a:r>
          </a:p>
          <a:p>
            <a:pPr marL="285750" indent="-285750">
              <a:lnSpc>
                <a:spcPts val="2000"/>
              </a:lnSpc>
              <a:spcAft>
                <a:spcPts val="600"/>
              </a:spcAft>
              <a:buClr>
                <a:srgbClr val="FF6666"/>
              </a:buClr>
              <a:buFont typeface="Arial" panose="020B0604020202020204" pitchFamily="34" charset="0"/>
              <a:buChar char="•"/>
            </a:pPr>
            <a:endParaRPr lang="en-US" sz="1800" dirty="0"/>
          </a:p>
          <a:p>
            <a:pPr marL="285750" indent="-285750">
              <a:spcAft>
                <a:spcPts val="600"/>
              </a:spcAft>
              <a:buClr>
                <a:srgbClr val="FF6666"/>
              </a:buClr>
              <a:buFont typeface="Arial" panose="020B0604020202020204" pitchFamily="34" charset="0"/>
              <a:buChar char="•"/>
            </a:pPr>
            <a:endParaRPr lang="en-US" sz="1800" dirty="0"/>
          </a:p>
        </p:txBody>
      </p:sp>
      <p:grpSp>
        <p:nvGrpSpPr>
          <p:cNvPr id="7" name="Group 6">
            <a:extLst>
              <a:ext uri="{FF2B5EF4-FFF2-40B4-BE49-F238E27FC236}">
                <a16:creationId xmlns:a16="http://schemas.microsoft.com/office/drawing/2014/main" id="{5235814A-7D4C-DF4E-862B-BD76ED6278B7}"/>
              </a:ext>
            </a:extLst>
          </p:cNvPr>
          <p:cNvGrpSpPr/>
          <p:nvPr/>
        </p:nvGrpSpPr>
        <p:grpSpPr>
          <a:xfrm>
            <a:off x="5274644" y="116757"/>
            <a:ext cx="3412157" cy="5369863"/>
            <a:chOff x="6187004" y="344330"/>
            <a:chExt cx="2999002" cy="4719662"/>
          </a:xfrm>
        </p:grpSpPr>
        <p:pic>
          <p:nvPicPr>
            <p:cNvPr id="27" name="Picture 26">
              <a:extLst>
                <a:ext uri="{FF2B5EF4-FFF2-40B4-BE49-F238E27FC236}">
                  <a16:creationId xmlns:a16="http://schemas.microsoft.com/office/drawing/2014/main" id="{61E34577-C281-5146-9FE3-513C73F0B0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250"/>
            <a:stretch/>
          </p:blipFill>
          <p:spPr>
            <a:xfrm>
              <a:off x="6187004" y="344330"/>
              <a:ext cx="2271196" cy="2456020"/>
            </a:xfrm>
            <a:prstGeom prst="rect">
              <a:avLst/>
            </a:prstGeom>
          </p:spPr>
        </p:pic>
        <p:pic>
          <p:nvPicPr>
            <p:cNvPr id="16" name="Picture 15">
              <a:extLst>
                <a:ext uri="{FF2B5EF4-FFF2-40B4-BE49-F238E27FC236}">
                  <a16:creationId xmlns:a16="http://schemas.microsoft.com/office/drawing/2014/main" id="{9AEFB46E-18B0-4740-904F-E25EEBA447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889"/>
            <a:stretch/>
          </p:blipFill>
          <p:spPr>
            <a:xfrm>
              <a:off x="6420410" y="2435092"/>
              <a:ext cx="2271196" cy="2628900"/>
            </a:xfrm>
            <a:prstGeom prst="rect">
              <a:avLst/>
            </a:prstGeom>
          </p:spPr>
        </p:pic>
        <p:sp>
          <p:nvSpPr>
            <p:cNvPr id="20" name="Rectangle 19">
              <a:extLst>
                <a:ext uri="{FF2B5EF4-FFF2-40B4-BE49-F238E27FC236}">
                  <a16:creationId xmlns:a16="http://schemas.microsoft.com/office/drawing/2014/main" id="{04F10039-8CA5-AA4A-9B45-985A5F950CAA}"/>
                </a:ext>
              </a:extLst>
            </p:cNvPr>
            <p:cNvSpPr/>
            <p:nvPr/>
          </p:nvSpPr>
          <p:spPr>
            <a:xfrm>
              <a:off x="7681396" y="344330"/>
              <a:ext cx="706604" cy="246221"/>
            </a:xfrm>
            <a:prstGeom prst="rect">
              <a:avLst/>
            </a:prstGeom>
          </p:spPr>
          <p:txBody>
            <a:bodyPr wrap="none">
              <a:spAutoFit/>
            </a:bodyPr>
            <a:lstStyle/>
            <a:p>
              <a:r>
                <a:rPr lang="en-US" sz="1000" i="1" spc="-40" dirty="0">
                  <a:solidFill>
                    <a:schemeClr val="tx1">
                      <a:lumMod val="50000"/>
                      <a:lumOff val="50000"/>
                    </a:schemeClr>
                  </a:solidFill>
                  <a:latin typeface="Franklin Gothic Medium Cond" charset="0"/>
                  <a:ea typeface="Franklin Gothic Medium Cond" charset="0"/>
                  <a:cs typeface="Franklin Gothic Medium Cond" charset="0"/>
                </a:rPr>
                <a:t>Healthy Disc</a:t>
              </a:r>
            </a:p>
          </p:txBody>
        </p:sp>
        <p:sp>
          <p:nvSpPr>
            <p:cNvPr id="21" name="Freeform 20">
              <a:extLst>
                <a:ext uri="{FF2B5EF4-FFF2-40B4-BE49-F238E27FC236}">
                  <a16:creationId xmlns:a16="http://schemas.microsoft.com/office/drawing/2014/main" id="{49ABC900-5037-EC4C-9C85-228FD442C15E}"/>
                </a:ext>
              </a:extLst>
            </p:cNvPr>
            <p:cNvSpPr/>
            <p:nvPr/>
          </p:nvSpPr>
          <p:spPr>
            <a:xfrm>
              <a:off x="6997656" y="467441"/>
              <a:ext cx="683740" cy="181690"/>
            </a:xfrm>
            <a:custGeom>
              <a:avLst/>
              <a:gdLst>
                <a:gd name="connsiteX0" fmla="*/ 683740 w 683740"/>
                <a:gd name="connsiteY0" fmla="*/ 0 h 329513"/>
                <a:gd name="connsiteX1" fmla="*/ 0 w 683740"/>
                <a:gd name="connsiteY1" fmla="*/ 0 h 329513"/>
                <a:gd name="connsiteX2" fmla="*/ 0 w 683740"/>
                <a:gd name="connsiteY2" fmla="*/ 329513 h 329513"/>
              </a:gdLst>
              <a:ahLst/>
              <a:cxnLst>
                <a:cxn ang="0">
                  <a:pos x="connsiteX0" y="connsiteY0"/>
                </a:cxn>
                <a:cxn ang="0">
                  <a:pos x="connsiteX1" y="connsiteY1"/>
                </a:cxn>
                <a:cxn ang="0">
                  <a:pos x="connsiteX2" y="connsiteY2"/>
                </a:cxn>
              </a:cxnLst>
              <a:rect l="l" t="t" r="r" b="b"/>
              <a:pathLst>
                <a:path w="683740" h="329513">
                  <a:moveTo>
                    <a:pt x="683740" y="0"/>
                  </a:moveTo>
                  <a:lnTo>
                    <a:pt x="0" y="0"/>
                  </a:lnTo>
                  <a:lnTo>
                    <a:pt x="0" y="329513"/>
                  </a:lnTo>
                </a:path>
              </a:pathLst>
            </a:custGeom>
            <a:noFill/>
            <a:ln w="3175">
              <a:solidFill>
                <a:srgbClr val="FF6666"/>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13DB03D-70E7-5744-8952-E642E49A80B0}"/>
                </a:ext>
              </a:extLst>
            </p:cNvPr>
            <p:cNvSpPr/>
            <p:nvPr/>
          </p:nvSpPr>
          <p:spPr>
            <a:xfrm>
              <a:off x="7929606" y="2435091"/>
              <a:ext cx="942246" cy="246221"/>
            </a:xfrm>
            <a:prstGeom prst="rect">
              <a:avLst/>
            </a:prstGeom>
          </p:spPr>
          <p:txBody>
            <a:bodyPr wrap="none">
              <a:spAutoFit/>
            </a:bodyPr>
            <a:lstStyle/>
            <a:p>
              <a:r>
                <a:rPr lang="en-US" sz="1000" i="1" spc="-40" dirty="0">
                  <a:solidFill>
                    <a:schemeClr val="tx1">
                      <a:lumMod val="50000"/>
                      <a:lumOff val="50000"/>
                    </a:schemeClr>
                  </a:solidFill>
                  <a:latin typeface="Franklin Gothic Medium Cond" charset="0"/>
                  <a:ea typeface="Franklin Gothic Medium Cond" charset="0"/>
                  <a:cs typeface="Franklin Gothic Medium Cond" charset="0"/>
                </a:rPr>
                <a:t>Degenerative Disc</a:t>
              </a:r>
            </a:p>
          </p:txBody>
        </p:sp>
        <p:sp>
          <p:nvSpPr>
            <p:cNvPr id="23" name="Freeform 22">
              <a:extLst>
                <a:ext uri="{FF2B5EF4-FFF2-40B4-BE49-F238E27FC236}">
                  <a16:creationId xmlns:a16="http://schemas.microsoft.com/office/drawing/2014/main" id="{4666C8B8-8280-5249-9313-87DB3A080CF4}"/>
                </a:ext>
              </a:extLst>
            </p:cNvPr>
            <p:cNvSpPr/>
            <p:nvPr/>
          </p:nvSpPr>
          <p:spPr>
            <a:xfrm>
              <a:off x="7245865" y="2558201"/>
              <a:ext cx="683740" cy="181690"/>
            </a:xfrm>
            <a:custGeom>
              <a:avLst/>
              <a:gdLst>
                <a:gd name="connsiteX0" fmla="*/ 683740 w 683740"/>
                <a:gd name="connsiteY0" fmla="*/ 0 h 329513"/>
                <a:gd name="connsiteX1" fmla="*/ 0 w 683740"/>
                <a:gd name="connsiteY1" fmla="*/ 0 h 329513"/>
                <a:gd name="connsiteX2" fmla="*/ 0 w 683740"/>
                <a:gd name="connsiteY2" fmla="*/ 329513 h 329513"/>
              </a:gdLst>
              <a:ahLst/>
              <a:cxnLst>
                <a:cxn ang="0">
                  <a:pos x="connsiteX0" y="connsiteY0"/>
                </a:cxn>
                <a:cxn ang="0">
                  <a:pos x="connsiteX1" y="connsiteY1"/>
                </a:cxn>
                <a:cxn ang="0">
                  <a:pos x="connsiteX2" y="connsiteY2"/>
                </a:cxn>
              </a:cxnLst>
              <a:rect l="l" t="t" r="r" b="b"/>
              <a:pathLst>
                <a:path w="683740" h="329513">
                  <a:moveTo>
                    <a:pt x="683740" y="0"/>
                  </a:moveTo>
                  <a:lnTo>
                    <a:pt x="0" y="0"/>
                  </a:lnTo>
                  <a:lnTo>
                    <a:pt x="0" y="329513"/>
                  </a:lnTo>
                </a:path>
              </a:pathLst>
            </a:custGeom>
            <a:noFill/>
            <a:ln w="3175">
              <a:solidFill>
                <a:srgbClr val="FF6666"/>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015846B-91E7-984D-B015-1B7EB819A147}"/>
                </a:ext>
              </a:extLst>
            </p:cNvPr>
            <p:cNvSpPr/>
            <p:nvPr/>
          </p:nvSpPr>
          <p:spPr>
            <a:xfrm>
              <a:off x="8377451" y="3834072"/>
              <a:ext cx="808555" cy="246221"/>
            </a:xfrm>
            <a:prstGeom prst="rect">
              <a:avLst/>
            </a:prstGeom>
          </p:spPr>
          <p:txBody>
            <a:bodyPr wrap="none">
              <a:spAutoFit/>
            </a:bodyPr>
            <a:lstStyle/>
            <a:p>
              <a:pPr algn="ctr"/>
              <a:r>
                <a:rPr lang="en-US" sz="1000" i="1" spc="-40" dirty="0">
                  <a:solidFill>
                    <a:schemeClr val="tx1">
                      <a:lumMod val="50000"/>
                      <a:lumOff val="50000"/>
                    </a:schemeClr>
                  </a:solidFill>
                  <a:latin typeface="Franklin Gothic Medium Cond" charset="0"/>
                  <a:ea typeface="Franklin Gothic Medium Cond" charset="0"/>
                  <a:cs typeface="Franklin Gothic Medium Cond" charset="0"/>
                </a:rPr>
                <a:t>Nerve Pressure</a:t>
              </a:r>
            </a:p>
          </p:txBody>
        </p:sp>
        <p:sp>
          <p:nvSpPr>
            <p:cNvPr id="25" name="Freeform 24">
              <a:extLst>
                <a:ext uri="{FF2B5EF4-FFF2-40B4-BE49-F238E27FC236}">
                  <a16:creationId xmlns:a16="http://schemas.microsoft.com/office/drawing/2014/main" id="{4ED57375-E28E-EC49-9BFE-39BE28D186AA}"/>
                </a:ext>
              </a:extLst>
            </p:cNvPr>
            <p:cNvSpPr/>
            <p:nvPr/>
          </p:nvSpPr>
          <p:spPr>
            <a:xfrm rot="16200000" flipH="1" flipV="1">
              <a:off x="7761987" y="2813449"/>
              <a:ext cx="426242" cy="1615004"/>
            </a:xfrm>
            <a:custGeom>
              <a:avLst/>
              <a:gdLst>
                <a:gd name="connsiteX0" fmla="*/ 683740 w 683740"/>
                <a:gd name="connsiteY0" fmla="*/ 0 h 329513"/>
                <a:gd name="connsiteX1" fmla="*/ 0 w 683740"/>
                <a:gd name="connsiteY1" fmla="*/ 0 h 329513"/>
                <a:gd name="connsiteX2" fmla="*/ 0 w 683740"/>
                <a:gd name="connsiteY2" fmla="*/ 329513 h 329513"/>
              </a:gdLst>
              <a:ahLst/>
              <a:cxnLst>
                <a:cxn ang="0">
                  <a:pos x="connsiteX0" y="connsiteY0"/>
                </a:cxn>
                <a:cxn ang="0">
                  <a:pos x="connsiteX1" y="connsiteY1"/>
                </a:cxn>
                <a:cxn ang="0">
                  <a:pos x="connsiteX2" y="connsiteY2"/>
                </a:cxn>
              </a:cxnLst>
              <a:rect l="l" t="t" r="r" b="b"/>
              <a:pathLst>
                <a:path w="683740" h="329513">
                  <a:moveTo>
                    <a:pt x="683740" y="0"/>
                  </a:moveTo>
                  <a:lnTo>
                    <a:pt x="0" y="0"/>
                  </a:lnTo>
                  <a:lnTo>
                    <a:pt x="0" y="329513"/>
                  </a:lnTo>
                </a:path>
              </a:pathLst>
            </a:custGeom>
            <a:noFill/>
            <a:ln w="3175">
              <a:solidFill>
                <a:srgbClr val="FF6666"/>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85451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4038600" y="590550"/>
            <a:ext cx="4114802" cy="990602"/>
          </a:xfrm>
        </p:spPr>
        <p:txBody>
          <a:bodyPr anchor="t"/>
          <a:lstStyle/>
          <a:p>
            <a:r>
              <a:rPr lang="en-US" sz="3000" spc="-50" dirty="0">
                <a:effectLst/>
                <a:latin typeface="Franklin Gothic Medium" charset="0"/>
                <a:ea typeface="Franklin Gothic Medium" charset="0"/>
                <a:cs typeface="Franklin Gothic Medium" charset="0"/>
              </a:rPr>
              <a:t>DDD Cascade</a:t>
            </a:r>
          </a:p>
        </p:txBody>
      </p:sp>
      <p:sp>
        <p:nvSpPr>
          <p:cNvPr id="18" name="Content Placeholder 2"/>
          <p:cNvSpPr>
            <a:spLocks noGrp="1"/>
          </p:cNvSpPr>
          <p:nvPr>
            <p:ph idx="1"/>
          </p:nvPr>
        </p:nvSpPr>
        <p:spPr>
          <a:xfrm>
            <a:off x="4419603" y="1200151"/>
            <a:ext cx="4114777" cy="2772694"/>
          </a:xfrm>
          <a:effectLst/>
        </p:spPr>
        <p:txBody>
          <a:bodyPr anchor="t"/>
          <a:lstStyle/>
          <a:p>
            <a:pPr>
              <a:lnSpc>
                <a:spcPts val="2200"/>
              </a:lnSpc>
              <a:spcAft>
                <a:spcPts val="1800"/>
              </a:spcAft>
            </a:pPr>
            <a:r>
              <a:rPr lang="en-US" sz="1800" dirty="0">
                <a:effectLst>
                  <a:outerShdw blurRad="50800" dist="38100" dir="2700000" algn="tl" rotWithShape="0">
                    <a:prstClr val="black">
                      <a:alpha val="15000"/>
                    </a:prstClr>
                  </a:outerShdw>
                </a:effectLst>
              </a:rPr>
              <a:t>Loss of Disc Height</a:t>
            </a:r>
          </a:p>
          <a:p>
            <a:pPr>
              <a:lnSpc>
                <a:spcPts val="2200"/>
              </a:lnSpc>
              <a:spcAft>
                <a:spcPts val="1800"/>
              </a:spcAft>
            </a:pPr>
            <a:r>
              <a:rPr lang="en-US" sz="1800" dirty="0">
                <a:effectLst>
                  <a:outerShdw blurRad="50800" dist="38100" dir="2700000" algn="tl" rotWithShape="0">
                    <a:prstClr val="black">
                      <a:alpha val="15000"/>
                    </a:prstClr>
                  </a:outerShdw>
                </a:effectLst>
              </a:rPr>
              <a:t>Increased Instability</a:t>
            </a:r>
          </a:p>
          <a:p>
            <a:pPr>
              <a:lnSpc>
                <a:spcPts val="2200"/>
              </a:lnSpc>
              <a:spcAft>
                <a:spcPts val="1800"/>
              </a:spcAft>
            </a:pPr>
            <a:r>
              <a:rPr lang="en-US" sz="1800" dirty="0">
                <a:effectLst>
                  <a:outerShdw blurRad="50800" dist="38100" dir="2700000" algn="tl" rotWithShape="0">
                    <a:prstClr val="black">
                      <a:alpha val="15000"/>
                    </a:prstClr>
                  </a:outerShdw>
                </a:effectLst>
              </a:rPr>
              <a:t>Change in Spinal Balance</a:t>
            </a:r>
          </a:p>
          <a:p>
            <a:pPr>
              <a:lnSpc>
                <a:spcPts val="2200"/>
              </a:lnSpc>
              <a:spcAft>
                <a:spcPts val="1800"/>
              </a:spcAft>
            </a:pPr>
            <a:r>
              <a:rPr lang="en-US" sz="1800" dirty="0">
                <a:effectLst>
                  <a:outerShdw blurRad="50800" dist="38100" dir="2700000" algn="tl" rotWithShape="0">
                    <a:prstClr val="black">
                      <a:alpha val="15000"/>
                    </a:prstClr>
                  </a:outerShdw>
                </a:effectLst>
              </a:rPr>
              <a:t>Increased Load on the Facets/Ligaments</a:t>
            </a:r>
          </a:p>
          <a:p>
            <a:pPr>
              <a:lnSpc>
                <a:spcPts val="2200"/>
              </a:lnSpc>
              <a:spcAft>
                <a:spcPts val="1800"/>
              </a:spcAft>
            </a:pPr>
            <a:r>
              <a:rPr lang="en-US" sz="1800" dirty="0">
                <a:effectLst>
                  <a:outerShdw blurRad="50800" dist="38100" dir="2700000" algn="tl" rotWithShape="0">
                    <a:prstClr val="black">
                      <a:alpha val="15000"/>
                    </a:prstClr>
                  </a:outerShdw>
                </a:effectLst>
              </a:rPr>
              <a:t>Formation of Osteophytes</a:t>
            </a:r>
          </a:p>
          <a:p>
            <a:pPr>
              <a:lnSpc>
                <a:spcPts val="2200"/>
              </a:lnSpc>
              <a:spcAft>
                <a:spcPts val="1800"/>
              </a:spcAft>
            </a:pPr>
            <a:r>
              <a:rPr lang="en-US" sz="1800" dirty="0">
                <a:effectLst>
                  <a:outerShdw blurRad="50800" dist="38100" dir="2700000" algn="tl" rotWithShape="0">
                    <a:prstClr val="black">
                      <a:alpha val="15000"/>
                    </a:prstClr>
                  </a:outerShdw>
                </a:effectLst>
              </a:rPr>
              <a:t>Neck Pain and/or Nerve Pain</a:t>
            </a:r>
          </a:p>
        </p:txBody>
      </p:sp>
      <p:cxnSp>
        <p:nvCxnSpPr>
          <p:cNvPr id="5" name="Straight Arrow Connector 4"/>
          <p:cNvCxnSpPr>
            <a:cxnSpLocks/>
          </p:cNvCxnSpPr>
          <p:nvPr/>
        </p:nvCxnSpPr>
        <p:spPr>
          <a:xfrm>
            <a:off x="4196135" y="1285873"/>
            <a:ext cx="0" cy="3048000"/>
          </a:xfrm>
          <a:prstGeom prst="straightConnector1">
            <a:avLst/>
          </a:prstGeom>
          <a:ln w="127000">
            <a:solidFill>
              <a:schemeClr val="bg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7EAD9716-3924-7949-9001-F1D57F747DAD}"/>
              </a:ext>
            </a:extLst>
          </p:cNvPr>
          <p:cNvGrpSpPr/>
          <p:nvPr/>
        </p:nvGrpSpPr>
        <p:grpSpPr>
          <a:xfrm>
            <a:off x="129409" y="25303"/>
            <a:ext cx="4213991" cy="5061047"/>
            <a:chOff x="533400" y="36961"/>
            <a:chExt cx="3759307" cy="4514967"/>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rcRect/>
            <a:stretch/>
          </p:blipFill>
          <p:spPr>
            <a:xfrm>
              <a:off x="893801" y="36961"/>
              <a:ext cx="3398906" cy="4514967"/>
            </a:xfrm>
            <a:prstGeom prst="rect">
              <a:avLst/>
            </a:prstGeom>
          </p:spPr>
        </p:pic>
        <p:grpSp>
          <p:nvGrpSpPr>
            <p:cNvPr id="9" name="Group 8">
              <a:extLst>
                <a:ext uri="{FF2B5EF4-FFF2-40B4-BE49-F238E27FC236}">
                  <a16:creationId xmlns:a16="http://schemas.microsoft.com/office/drawing/2014/main" id="{96284362-E0E1-CA40-A616-DC2CC2234E2F}"/>
                </a:ext>
              </a:extLst>
            </p:cNvPr>
            <p:cNvGrpSpPr/>
            <p:nvPr/>
          </p:nvGrpSpPr>
          <p:grpSpPr>
            <a:xfrm>
              <a:off x="533400" y="933472"/>
              <a:ext cx="2807615" cy="2851369"/>
              <a:chOff x="533400" y="933472"/>
              <a:chExt cx="2807615" cy="2851369"/>
            </a:xfrm>
          </p:grpSpPr>
          <p:sp>
            <p:nvSpPr>
              <p:cNvPr id="22" name="Rectangle 21"/>
              <p:cNvSpPr/>
              <p:nvPr/>
            </p:nvSpPr>
            <p:spPr>
              <a:xfrm>
                <a:off x="533401" y="1387215"/>
                <a:ext cx="1067837" cy="271692"/>
              </a:xfrm>
              <a:prstGeom prst="rect">
                <a:avLst/>
              </a:prstGeom>
            </p:spPr>
            <p:txBody>
              <a:bodyPr wrap="none">
                <a:spAutoFit/>
              </a:bodyPr>
              <a:lstStyle/>
              <a:p>
                <a:pPr algn="r"/>
                <a:r>
                  <a:rPr lang="en-US" sz="1000" i="1" spc="-40" dirty="0">
                    <a:solidFill>
                      <a:schemeClr val="tx1">
                        <a:lumMod val="50000"/>
                        <a:lumOff val="50000"/>
                      </a:schemeClr>
                    </a:solidFill>
                    <a:latin typeface="Franklin Gothic Medium Cond" charset="0"/>
                    <a:ea typeface="Franklin Gothic Medium Cond" charset="0"/>
                    <a:cs typeface="Franklin Gothic Medium Cond" charset="0"/>
                  </a:rPr>
                  <a:t>Degenerated Disc</a:t>
                </a:r>
              </a:p>
            </p:txBody>
          </p:sp>
          <p:sp>
            <p:nvSpPr>
              <p:cNvPr id="35" name="Rectangle 34"/>
              <p:cNvSpPr/>
              <p:nvPr/>
            </p:nvSpPr>
            <p:spPr>
              <a:xfrm>
                <a:off x="533400" y="3427902"/>
                <a:ext cx="1067838" cy="356939"/>
              </a:xfrm>
              <a:prstGeom prst="rect">
                <a:avLst/>
              </a:prstGeom>
            </p:spPr>
            <p:txBody>
              <a:bodyPr wrap="square" anchor="ctr">
                <a:spAutoFit/>
              </a:bodyPr>
              <a:lstStyle/>
              <a:p>
                <a:pPr algn="r"/>
                <a:r>
                  <a:rPr lang="en-US" sz="1000" i="1" spc="-40" dirty="0">
                    <a:solidFill>
                      <a:schemeClr val="tx1">
                        <a:lumMod val="50000"/>
                        <a:lumOff val="50000"/>
                      </a:schemeClr>
                    </a:solidFill>
                    <a:latin typeface="Franklin Gothic Medium Cond" charset="0"/>
                    <a:ea typeface="Franklin Gothic Medium Cond" charset="0"/>
                    <a:cs typeface="Franklin Gothic Medium Cond" charset="0"/>
                  </a:rPr>
                  <a:t>Degenerated Disc with Osteophyte Formation</a:t>
                </a:r>
              </a:p>
            </p:txBody>
          </p:sp>
          <p:sp>
            <p:nvSpPr>
              <p:cNvPr id="31" name="Rectangle 30"/>
              <p:cNvSpPr/>
              <p:nvPr/>
            </p:nvSpPr>
            <p:spPr>
              <a:xfrm>
                <a:off x="799442" y="933472"/>
                <a:ext cx="801796" cy="271692"/>
              </a:xfrm>
              <a:prstGeom prst="rect">
                <a:avLst/>
              </a:prstGeom>
            </p:spPr>
            <p:txBody>
              <a:bodyPr wrap="none">
                <a:spAutoFit/>
              </a:bodyPr>
              <a:lstStyle/>
              <a:p>
                <a:pPr algn="r"/>
                <a:r>
                  <a:rPr lang="en-US" sz="1000" i="1" spc="-40" dirty="0">
                    <a:solidFill>
                      <a:schemeClr val="tx1">
                        <a:lumMod val="50000"/>
                        <a:lumOff val="50000"/>
                      </a:schemeClr>
                    </a:solidFill>
                    <a:latin typeface="Franklin Gothic Medium Cond" charset="0"/>
                    <a:ea typeface="Franklin Gothic Medium Cond" charset="0"/>
                    <a:cs typeface="Franklin Gothic Medium Cond" charset="0"/>
                  </a:rPr>
                  <a:t>Normal Disc</a:t>
                </a:r>
              </a:p>
            </p:txBody>
          </p:sp>
          <p:sp>
            <p:nvSpPr>
              <p:cNvPr id="32" name="Freeform 31"/>
              <p:cNvSpPr/>
              <p:nvPr/>
            </p:nvSpPr>
            <p:spPr>
              <a:xfrm rot="16200000">
                <a:off x="2431787" y="182410"/>
                <a:ext cx="40786" cy="1701876"/>
              </a:xfrm>
              <a:custGeom>
                <a:avLst/>
                <a:gdLst>
                  <a:gd name="connsiteX0" fmla="*/ 683740 w 683740"/>
                  <a:gd name="connsiteY0" fmla="*/ 0 h 329513"/>
                  <a:gd name="connsiteX1" fmla="*/ 0 w 683740"/>
                  <a:gd name="connsiteY1" fmla="*/ 0 h 329513"/>
                  <a:gd name="connsiteX2" fmla="*/ 0 w 683740"/>
                  <a:gd name="connsiteY2" fmla="*/ 329513 h 329513"/>
                  <a:gd name="connsiteX0" fmla="*/ 1014100 w 1014100"/>
                  <a:gd name="connsiteY0" fmla="*/ 6861 h 329513"/>
                  <a:gd name="connsiteX1" fmla="*/ 0 w 1014100"/>
                  <a:gd name="connsiteY1" fmla="*/ 0 h 329513"/>
                  <a:gd name="connsiteX2" fmla="*/ 0 w 1014100"/>
                  <a:gd name="connsiteY2" fmla="*/ 329513 h 329513"/>
                  <a:gd name="connsiteX0" fmla="*/ 0 w 0"/>
                  <a:gd name="connsiteY0" fmla="*/ 0 h 329513"/>
                  <a:gd name="connsiteX1" fmla="*/ 0 w 0"/>
                  <a:gd name="connsiteY1" fmla="*/ 329513 h 329513"/>
                </a:gdLst>
                <a:ahLst/>
                <a:cxnLst>
                  <a:cxn ang="0">
                    <a:pos x="connsiteX0" y="connsiteY0"/>
                  </a:cxn>
                  <a:cxn ang="0">
                    <a:pos x="connsiteX1" y="connsiteY1"/>
                  </a:cxn>
                </a:cxnLst>
                <a:rect l="l" t="t" r="r" b="b"/>
                <a:pathLst>
                  <a:path h="329513">
                    <a:moveTo>
                      <a:pt x="0" y="0"/>
                    </a:moveTo>
                    <a:lnTo>
                      <a:pt x="0" y="329513"/>
                    </a:lnTo>
                  </a:path>
                </a:pathLst>
              </a:custGeom>
              <a:noFill/>
              <a:ln w="3175">
                <a:solidFill>
                  <a:srgbClr val="FF6666"/>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p:cNvSpPr/>
              <p:nvPr/>
            </p:nvSpPr>
            <p:spPr>
              <a:xfrm rot="16200000">
                <a:off x="2382769" y="693837"/>
                <a:ext cx="40786" cy="1603842"/>
              </a:xfrm>
              <a:custGeom>
                <a:avLst/>
                <a:gdLst>
                  <a:gd name="connsiteX0" fmla="*/ 683740 w 683740"/>
                  <a:gd name="connsiteY0" fmla="*/ 0 h 329513"/>
                  <a:gd name="connsiteX1" fmla="*/ 0 w 683740"/>
                  <a:gd name="connsiteY1" fmla="*/ 0 h 329513"/>
                  <a:gd name="connsiteX2" fmla="*/ 0 w 683740"/>
                  <a:gd name="connsiteY2" fmla="*/ 329513 h 329513"/>
                  <a:gd name="connsiteX0" fmla="*/ 1014100 w 1014100"/>
                  <a:gd name="connsiteY0" fmla="*/ 6861 h 329513"/>
                  <a:gd name="connsiteX1" fmla="*/ 0 w 1014100"/>
                  <a:gd name="connsiteY1" fmla="*/ 0 h 329513"/>
                  <a:gd name="connsiteX2" fmla="*/ 0 w 1014100"/>
                  <a:gd name="connsiteY2" fmla="*/ 329513 h 329513"/>
                  <a:gd name="connsiteX0" fmla="*/ 0 w 0"/>
                  <a:gd name="connsiteY0" fmla="*/ 0 h 329513"/>
                  <a:gd name="connsiteX1" fmla="*/ 0 w 0"/>
                  <a:gd name="connsiteY1" fmla="*/ 329513 h 329513"/>
                </a:gdLst>
                <a:ahLst/>
                <a:cxnLst>
                  <a:cxn ang="0">
                    <a:pos x="connsiteX0" y="connsiteY0"/>
                  </a:cxn>
                  <a:cxn ang="0">
                    <a:pos x="connsiteX1" y="connsiteY1"/>
                  </a:cxn>
                </a:cxnLst>
                <a:rect l="l" t="t" r="r" b="b"/>
                <a:pathLst>
                  <a:path h="329513">
                    <a:moveTo>
                      <a:pt x="0" y="0"/>
                    </a:moveTo>
                    <a:lnTo>
                      <a:pt x="0" y="329513"/>
                    </a:lnTo>
                  </a:path>
                </a:pathLst>
              </a:custGeom>
              <a:noFill/>
              <a:ln w="3175">
                <a:solidFill>
                  <a:srgbClr val="FF6666"/>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788801" y="1917688"/>
                <a:ext cx="812437" cy="271692"/>
              </a:xfrm>
              <a:prstGeom prst="rect">
                <a:avLst/>
              </a:prstGeom>
            </p:spPr>
            <p:txBody>
              <a:bodyPr wrap="none">
                <a:spAutoFit/>
              </a:bodyPr>
              <a:lstStyle/>
              <a:p>
                <a:pPr algn="r"/>
                <a:r>
                  <a:rPr lang="en-US" sz="1000" i="1" spc="-40" dirty="0">
                    <a:solidFill>
                      <a:schemeClr val="tx1">
                        <a:lumMod val="50000"/>
                        <a:lumOff val="50000"/>
                      </a:schemeClr>
                    </a:solidFill>
                    <a:latin typeface="Franklin Gothic Medium Cond" charset="0"/>
                    <a:ea typeface="Franklin Gothic Medium Cond" charset="0"/>
                    <a:cs typeface="Franklin Gothic Medium Cond" charset="0"/>
                  </a:rPr>
                  <a:t>Bulging Disc</a:t>
                </a:r>
              </a:p>
            </p:txBody>
          </p:sp>
          <p:sp>
            <p:nvSpPr>
              <p:cNvPr id="25" name="Freeform 24"/>
              <p:cNvSpPr/>
              <p:nvPr/>
            </p:nvSpPr>
            <p:spPr>
              <a:xfrm rot="16200000">
                <a:off x="2306391" y="1257541"/>
                <a:ext cx="78457" cy="1488753"/>
              </a:xfrm>
              <a:custGeom>
                <a:avLst/>
                <a:gdLst>
                  <a:gd name="connsiteX0" fmla="*/ 683740 w 683740"/>
                  <a:gd name="connsiteY0" fmla="*/ 0 h 329513"/>
                  <a:gd name="connsiteX1" fmla="*/ 0 w 683740"/>
                  <a:gd name="connsiteY1" fmla="*/ 0 h 329513"/>
                  <a:gd name="connsiteX2" fmla="*/ 0 w 683740"/>
                  <a:gd name="connsiteY2" fmla="*/ 329513 h 329513"/>
                  <a:gd name="connsiteX0" fmla="*/ 1014100 w 1014100"/>
                  <a:gd name="connsiteY0" fmla="*/ 6861 h 329513"/>
                  <a:gd name="connsiteX1" fmla="*/ 0 w 1014100"/>
                  <a:gd name="connsiteY1" fmla="*/ 0 h 329513"/>
                  <a:gd name="connsiteX2" fmla="*/ 0 w 1014100"/>
                  <a:gd name="connsiteY2" fmla="*/ 329513 h 329513"/>
                  <a:gd name="connsiteX0" fmla="*/ 0 w 0"/>
                  <a:gd name="connsiteY0" fmla="*/ 0 h 329513"/>
                  <a:gd name="connsiteX1" fmla="*/ 0 w 0"/>
                  <a:gd name="connsiteY1" fmla="*/ 329513 h 329513"/>
                </a:gdLst>
                <a:ahLst/>
                <a:cxnLst>
                  <a:cxn ang="0">
                    <a:pos x="connsiteX0" y="connsiteY0"/>
                  </a:cxn>
                  <a:cxn ang="0">
                    <a:pos x="connsiteX1" y="connsiteY1"/>
                  </a:cxn>
                </a:cxnLst>
                <a:rect l="l" t="t" r="r" b="b"/>
                <a:pathLst>
                  <a:path h="329513">
                    <a:moveTo>
                      <a:pt x="0" y="0"/>
                    </a:moveTo>
                    <a:lnTo>
                      <a:pt x="0" y="329513"/>
                    </a:lnTo>
                  </a:path>
                </a:pathLst>
              </a:custGeom>
              <a:noFill/>
              <a:ln w="3175">
                <a:solidFill>
                  <a:srgbClr val="FF6666"/>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683120" y="2482423"/>
                <a:ext cx="918120" cy="271692"/>
              </a:xfrm>
              <a:prstGeom prst="rect">
                <a:avLst/>
              </a:prstGeom>
            </p:spPr>
            <p:txBody>
              <a:bodyPr wrap="none">
                <a:spAutoFit/>
              </a:bodyPr>
              <a:lstStyle/>
              <a:p>
                <a:pPr algn="r"/>
                <a:r>
                  <a:rPr lang="en-US" sz="1000" i="1" spc="-40" dirty="0">
                    <a:solidFill>
                      <a:schemeClr val="tx1">
                        <a:lumMod val="50000"/>
                        <a:lumOff val="50000"/>
                      </a:schemeClr>
                    </a:solidFill>
                    <a:latin typeface="Franklin Gothic Medium Cond" charset="0"/>
                    <a:ea typeface="Franklin Gothic Medium Cond" charset="0"/>
                    <a:cs typeface="Franklin Gothic Medium Cond" charset="0"/>
                  </a:rPr>
                  <a:t>Herniated Disc</a:t>
                </a:r>
              </a:p>
            </p:txBody>
          </p:sp>
          <p:sp>
            <p:nvSpPr>
              <p:cNvPr id="28" name="Freeform 27"/>
              <p:cNvSpPr/>
              <p:nvPr/>
            </p:nvSpPr>
            <p:spPr>
              <a:xfrm rot="16200000">
                <a:off x="2292112" y="1815254"/>
                <a:ext cx="86119" cy="1467855"/>
              </a:xfrm>
              <a:custGeom>
                <a:avLst/>
                <a:gdLst>
                  <a:gd name="connsiteX0" fmla="*/ 683740 w 683740"/>
                  <a:gd name="connsiteY0" fmla="*/ 0 h 329513"/>
                  <a:gd name="connsiteX1" fmla="*/ 0 w 683740"/>
                  <a:gd name="connsiteY1" fmla="*/ 0 h 329513"/>
                  <a:gd name="connsiteX2" fmla="*/ 0 w 683740"/>
                  <a:gd name="connsiteY2" fmla="*/ 329513 h 329513"/>
                  <a:gd name="connsiteX0" fmla="*/ 1014100 w 1014100"/>
                  <a:gd name="connsiteY0" fmla="*/ 6861 h 329513"/>
                  <a:gd name="connsiteX1" fmla="*/ 0 w 1014100"/>
                  <a:gd name="connsiteY1" fmla="*/ 0 h 329513"/>
                  <a:gd name="connsiteX2" fmla="*/ 0 w 1014100"/>
                  <a:gd name="connsiteY2" fmla="*/ 329513 h 329513"/>
                  <a:gd name="connsiteX0" fmla="*/ 0 w 0"/>
                  <a:gd name="connsiteY0" fmla="*/ 0 h 329513"/>
                  <a:gd name="connsiteX1" fmla="*/ 0 w 0"/>
                  <a:gd name="connsiteY1" fmla="*/ 329513 h 329513"/>
                </a:gdLst>
                <a:ahLst/>
                <a:cxnLst>
                  <a:cxn ang="0">
                    <a:pos x="connsiteX0" y="connsiteY0"/>
                  </a:cxn>
                  <a:cxn ang="0">
                    <a:pos x="connsiteX1" y="connsiteY1"/>
                  </a:cxn>
                </a:cxnLst>
                <a:rect l="l" t="t" r="r" b="b"/>
                <a:pathLst>
                  <a:path h="329513">
                    <a:moveTo>
                      <a:pt x="0" y="0"/>
                    </a:moveTo>
                    <a:lnTo>
                      <a:pt x="0" y="329513"/>
                    </a:lnTo>
                  </a:path>
                </a:pathLst>
              </a:custGeom>
              <a:noFill/>
              <a:ln w="3175">
                <a:solidFill>
                  <a:srgbClr val="FF6666"/>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748804" y="3097311"/>
                <a:ext cx="852435" cy="271692"/>
              </a:xfrm>
              <a:prstGeom prst="rect">
                <a:avLst/>
              </a:prstGeom>
            </p:spPr>
            <p:txBody>
              <a:bodyPr wrap="none">
                <a:spAutoFit/>
              </a:bodyPr>
              <a:lstStyle/>
              <a:p>
                <a:pPr algn="r"/>
                <a:r>
                  <a:rPr lang="en-US" sz="1000" i="1" spc="-40" dirty="0">
                    <a:solidFill>
                      <a:schemeClr val="tx1">
                        <a:lumMod val="50000"/>
                        <a:lumOff val="50000"/>
                      </a:schemeClr>
                    </a:solidFill>
                    <a:latin typeface="Franklin Gothic Medium Cond" charset="0"/>
                    <a:ea typeface="Franklin Gothic Medium Cond" charset="0"/>
                    <a:cs typeface="Franklin Gothic Medium Cond" charset="0"/>
                  </a:rPr>
                  <a:t>Thinning Disc</a:t>
                </a:r>
              </a:p>
            </p:txBody>
          </p:sp>
          <p:sp>
            <p:nvSpPr>
              <p:cNvPr id="34" name="Freeform 33"/>
              <p:cNvSpPr/>
              <p:nvPr/>
            </p:nvSpPr>
            <p:spPr>
              <a:xfrm rot="16200000" flipH="1">
                <a:off x="2400738" y="2422716"/>
                <a:ext cx="140783" cy="1739770"/>
              </a:xfrm>
              <a:custGeom>
                <a:avLst/>
                <a:gdLst>
                  <a:gd name="connsiteX0" fmla="*/ 683740 w 683740"/>
                  <a:gd name="connsiteY0" fmla="*/ 0 h 329513"/>
                  <a:gd name="connsiteX1" fmla="*/ 0 w 683740"/>
                  <a:gd name="connsiteY1" fmla="*/ 0 h 329513"/>
                  <a:gd name="connsiteX2" fmla="*/ 0 w 683740"/>
                  <a:gd name="connsiteY2" fmla="*/ 329513 h 329513"/>
                  <a:gd name="connsiteX0" fmla="*/ 1014100 w 1014100"/>
                  <a:gd name="connsiteY0" fmla="*/ 6861 h 329513"/>
                  <a:gd name="connsiteX1" fmla="*/ 0 w 1014100"/>
                  <a:gd name="connsiteY1" fmla="*/ 0 h 329513"/>
                  <a:gd name="connsiteX2" fmla="*/ 0 w 1014100"/>
                  <a:gd name="connsiteY2" fmla="*/ 329513 h 329513"/>
                  <a:gd name="connsiteX0" fmla="*/ 0 w 0"/>
                  <a:gd name="connsiteY0" fmla="*/ 0 h 329513"/>
                  <a:gd name="connsiteX1" fmla="*/ 0 w 0"/>
                  <a:gd name="connsiteY1" fmla="*/ 329513 h 329513"/>
                </a:gdLst>
                <a:ahLst/>
                <a:cxnLst>
                  <a:cxn ang="0">
                    <a:pos x="connsiteX0" y="connsiteY0"/>
                  </a:cxn>
                  <a:cxn ang="0">
                    <a:pos x="connsiteX1" y="connsiteY1"/>
                  </a:cxn>
                </a:cxnLst>
                <a:rect l="l" t="t" r="r" b="b"/>
                <a:pathLst>
                  <a:path h="329513">
                    <a:moveTo>
                      <a:pt x="0" y="0"/>
                    </a:moveTo>
                    <a:lnTo>
                      <a:pt x="0" y="329513"/>
                    </a:lnTo>
                  </a:path>
                </a:pathLst>
              </a:custGeom>
              <a:noFill/>
              <a:ln w="3175">
                <a:solidFill>
                  <a:srgbClr val="FF6666"/>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35"/>
              <p:cNvSpPr/>
              <p:nvPr/>
            </p:nvSpPr>
            <p:spPr>
              <a:xfrm rot="16200000" flipH="1">
                <a:off x="2178032" y="3032756"/>
                <a:ext cx="140782" cy="1294357"/>
              </a:xfrm>
              <a:custGeom>
                <a:avLst/>
                <a:gdLst>
                  <a:gd name="connsiteX0" fmla="*/ 683740 w 683740"/>
                  <a:gd name="connsiteY0" fmla="*/ 0 h 329513"/>
                  <a:gd name="connsiteX1" fmla="*/ 0 w 683740"/>
                  <a:gd name="connsiteY1" fmla="*/ 0 h 329513"/>
                  <a:gd name="connsiteX2" fmla="*/ 0 w 683740"/>
                  <a:gd name="connsiteY2" fmla="*/ 329513 h 329513"/>
                  <a:gd name="connsiteX0" fmla="*/ 1014100 w 1014100"/>
                  <a:gd name="connsiteY0" fmla="*/ 6861 h 329513"/>
                  <a:gd name="connsiteX1" fmla="*/ 0 w 1014100"/>
                  <a:gd name="connsiteY1" fmla="*/ 0 h 329513"/>
                  <a:gd name="connsiteX2" fmla="*/ 0 w 1014100"/>
                  <a:gd name="connsiteY2" fmla="*/ 329513 h 329513"/>
                  <a:gd name="connsiteX0" fmla="*/ 0 w 0"/>
                  <a:gd name="connsiteY0" fmla="*/ 0 h 329513"/>
                  <a:gd name="connsiteX1" fmla="*/ 0 w 0"/>
                  <a:gd name="connsiteY1" fmla="*/ 329513 h 329513"/>
                </a:gdLst>
                <a:ahLst/>
                <a:cxnLst>
                  <a:cxn ang="0">
                    <a:pos x="connsiteX0" y="connsiteY0"/>
                  </a:cxn>
                  <a:cxn ang="0">
                    <a:pos x="connsiteX1" y="connsiteY1"/>
                  </a:cxn>
                </a:cxnLst>
                <a:rect l="l" t="t" r="r" b="b"/>
                <a:pathLst>
                  <a:path h="329513">
                    <a:moveTo>
                      <a:pt x="0" y="0"/>
                    </a:moveTo>
                    <a:lnTo>
                      <a:pt x="0" y="329513"/>
                    </a:lnTo>
                  </a:path>
                </a:pathLst>
              </a:custGeom>
              <a:noFill/>
              <a:ln w="3175">
                <a:solidFill>
                  <a:srgbClr val="FF6666"/>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2" name="Oval 11">
            <a:extLst>
              <a:ext uri="{FF2B5EF4-FFF2-40B4-BE49-F238E27FC236}">
                <a16:creationId xmlns:a16="http://schemas.microsoft.com/office/drawing/2014/main" id="{5A6DF916-ED10-5747-AF58-B3F933178A9E}"/>
              </a:ext>
            </a:extLst>
          </p:cNvPr>
          <p:cNvSpPr/>
          <p:nvPr/>
        </p:nvSpPr>
        <p:spPr>
          <a:xfrm>
            <a:off x="2717225" y="2648771"/>
            <a:ext cx="490736" cy="490736"/>
          </a:xfrm>
          <a:prstGeom prst="ellipse">
            <a:avLst/>
          </a:prstGeom>
          <a:solidFill>
            <a:schemeClr val="bg1">
              <a:lumMod val="95000"/>
              <a:alpha val="21000"/>
            </a:schemeClr>
          </a:solidFill>
          <a:ln w="12700">
            <a:solidFill>
              <a:srgbClr val="FF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F76C5317-CCE4-3941-8213-C77CB7BE5838}"/>
              </a:ext>
            </a:extLst>
          </p:cNvPr>
          <p:cNvSpPr/>
          <p:nvPr/>
        </p:nvSpPr>
        <p:spPr>
          <a:xfrm>
            <a:off x="2744974" y="2027424"/>
            <a:ext cx="490736" cy="490736"/>
          </a:xfrm>
          <a:prstGeom prst="ellipse">
            <a:avLst/>
          </a:prstGeom>
          <a:solidFill>
            <a:schemeClr val="bg1">
              <a:lumMod val="95000"/>
              <a:alpha val="21000"/>
            </a:schemeClr>
          </a:solidFill>
          <a:ln w="12700">
            <a:solidFill>
              <a:srgbClr val="FF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37">
            <a:extLst>
              <a:ext uri="{FF2B5EF4-FFF2-40B4-BE49-F238E27FC236}">
                <a16:creationId xmlns:a16="http://schemas.microsoft.com/office/drawing/2014/main" id="{2C8FABC1-AC77-D74D-993F-47C52F8257D2}"/>
              </a:ext>
            </a:extLst>
          </p:cNvPr>
          <p:cNvSpPr/>
          <p:nvPr/>
        </p:nvSpPr>
        <p:spPr>
          <a:xfrm>
            <a:off x="2206387" y="4025306"/>
            <a:ext cx="728463" cy="63885"/>
          </a:xfrm>
          <a:custGeom>
            <a:avLst/>
            <a:gdLst>
              <a:gd name="connsiteX0" fmla="*/ 0 w 864358"/>
              <a:gd name="connsiteY0" fmla="*/ 0 h 172871"/>
              <a:gd name="connsiteX1" fmla="*/ 0 w 864358"/>
              <a:gd name="connsiteY1" fmla="*/ 172871 h 172871"/>
              <a:gd name="connsiteX2" fmla="*/ 63690 w 864358"/>
              <a:gd name="connsiteY2" fmla="*/ 172871 h 172871"/>
              <a:gd name="connsiteX3" fmla="*/ 864358 w 864358"/>
              <a:gd name="connsiteY3" fmla="*/ 172871 h 172871"/>
            </a:gdLst>
            <a:ahLst/>
            <a:cxnLst>
              <a:cxn ang="0">
                <a:pos x="connsiteX0" y="connsiteY0"/>
              </a:cxn>
              <a:cxn ang="0">
                <a:pos x="connsiteX1" y="connsiteY1"/>
              </a:cxn>
              <a:cxn ang="0">
                <a:pos x="connsiteX2" y="connsiteY2"/>
              </a:cxn>
              <a:cxn ang="0">
                <a:pos x="connsiteX3" y="connsiteY3"/>
              </a:cxn>
            </a:cxnLst>
            <a:rect l="l" t="t" r="r" b="b"/>
            <a:pathLst>
              <a:path w="864358" h="172871">
                <a:moveTo>
                  <a:pt x="0" y="0"/>
                </a:moveTo>
                <a:lnTo>
                  <a:pt x="0" y="172871"/>
                </a:lnTo>
                <a:lnTo>
                  <a:pt x="63690" y="172871"/>
                </a:lnTo>
                <a:lnTo>
                  <a:pt x="864358" y="172871"/>
                </a:lnTo>
              </a:path>
            </a:pathLst>
          </a:custGeom>
          <a:noFill/>
          <a:ln w="3175">
            <a:solidFill>
              <a:srgbClr val="FF6666"/>
            </a:solidFill>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83821F46-335A-EE4C-BED1-597DC5E9E729}"/>
              </a:ext>
            </a:extLst>
          </p:cNvPr>
          <p:cNvSpPr/>
          <p:nvPr/>
        </p:nvSpPr>
        <p:spPr>
          <a:xfrm>
            <a:off x="2935042" y="3996081"/>
            <a:ext cx="167919" cy="167919"/>
          </a:xfrm>
          <a:prstGeom prst="ellipse">
            <a:avLst/>
          </a:prstGeom>
          <a:solidFill>
            <a:schemeClr val="bg1">
              <a:lumMod val="95000"/>
              <a:alpha val="21000"/>
            </a:schemeClr>
          </a:solidFill>
          <a:ln w="12700">
            <a:solidFill>
              <a:srgbClr val="FF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00198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487283"/>
            <a:ext cx="5638800" cy="484267"/>
          </a:xfrm>
        </p:spPr>
        <p:txBody>
          <a:bodyPr anchor="t"/>
          <a:lstStyle/>
          <a:p>
            <a:r>
              <a:rPr lang="en-US" altLang="en-US" dirty="0">
                <a:effectLst/>
              </a:rPr>
              <a:t>Interventional/DDD Cascade</a:t>
            </a:r>
            <a:endParaRPr lang="en-US" dirty="0">
              <a:effectLst/>
            </a:endParaRPr>
          </a:p>
        </p:txBody>
      </p:sp>
      <p:graphicFrame>
        <p:nvGraphicFramePr>
          <p:cNvPr id="5" name="Table 4"/>
          <p:cNvGraphicFramePr>
            <a:graphicFrameLocks noGrp="1"/>
          </p:cNvGraphicFramePr>
          <p:nvPr>
            <p:extLst>
              <p:ext uri="{D42A27DB-BD31-4B8C-83A1-F6EECF244321}">
                <p14:modId xmlns:p14="http://schemas.microsoft.com/office/powerpoint/2010/main" val="4265803050"/>
              </p:ext>
            </p:extLst>
          </p:nvPr>
        </p:nvGraphicFramePr>
        <p:xfrm>
          <a:off x="685800" y="1197531"/>
          <a:ext cx="7924800" cy="3298272"/>
        </p:xfrm>
        <a:graphic>
          <a:graphicData uri="http://schemas.openxmlformats.org/drawingml/2006/table">
            <a:tbl>
              <a:tblPr>
                <a:tableStyleId>{5C22544A-7EE6-4342-B048-85BDC9FD1C3A}</a:tableStyleId>
              </a:tblPr>
              <a:tblGrid>
                <a:gridCol w="1320800">
                  <a:extLst>
                    <a:ext uri="{9D8B030D-6E8A-4147-A177-3AD203B41FA5}">
                      <a16:colId xmlns:a16="http://schemas.microsoft.com/office/drawing/2014/main" val="20000"/>
                    </a:ext>
                  </a:extLst>
                </a:gridCol>
                <a:gridCol w="1320800">
                  <a:extLst>
                    <a:ext uri="{9D8B030D-6E8A-4147-A177-3AD203B41FA5}">
                      <a16:colId xmlns:a16="http://schemas.microsoft.com/office/drawing/2014/main" val="20001"/>
                    </a:ext>
                  </a:extLst>
                </a:gridCol>
                <a:gridCol w="1320800">
                  <a:extLst>
                    <a:ext uri="{9D8B030D-6E8A-4147-A177-3AD203B41FA5}">
                      <a16:colId xmlns:a16="http://schemas.microsoft.com/office/drawing/2014/main" val="20002"/>
                    </a:ext>
                  </a:extLst>
                </a:gridCol>
                <a:gridCol w="1320800">
                  <a:extLst>
                    <a:ext uri="{9D8B030D-6E8A-4147-A177-3AD203B41FA5}">
                      <a16:colId xmlns:a16="http://schemas.microsoft.com/office/drawing/2014/main" val="20003"/>
                    </a:ext>
                  </a:extLst>
                </a:gridCol>
                <a:gridCol w="1320800">
                  <a:extLst>
                    <a:ext uri="{9D8B030D-6E8A-4147-A177-3AD203B41FA5}">
                      <a16:colId xmlns:a16="http://schemas.microsoft.com/office/drawing/2014/main" val="20004"/>
                    </a:ext>
                  </a:extLst>
                </a:gridCol>
                <a:gridCol w="1320800">
                  <a:extLst>
                    <a:ext uri="{9D8B030D-6E8A-4147-A177-3AD203B41FA5}">
                      <a16:colId xmlns:a16="http://schemas.microsoft.com/office/drawing/2014/main" val="20005"/>
                    </a:ext>
                  </a:extLst>
                </a:gridCol>
              </a:tblGrid>
              <a:tr h="1099424">
                <a:tc>
                  <a:txBody>
                    <a:bodyPr/>
                    <a:lstStyle/>
                    <a:p>
                      <a:endParaRPr lang="en-US" sz="1300" dirty="0"/>
                    </a:p>
                  </a:txBody>
                  <a:tcPr marL="87954" marR="87954" marT="43977" marB="43977">
                    <a:solidFill>
                      <a:schemeClr val="bg1">
                        <a:lumMod val="85000"/>
                      </a:schemeClr>
                    </a:solidFill>
                  </a:tcPr>
                </a:tc>
                <a:tc>
                  <a:txBody>
                    <a:bodyPr/>
                    <a:lstStyle/>
                    <a:p>
                      <a:endParaRPr lang="en-US" sz="1300" dirty="0"/>
                    </a:p>
                  </a:txBody>
                  <a:tcPr marL="87954" marR="87954" marT="43977" marB="43977">
                    <a:solidFill>
                      <a:schemeClr val="bg1">
                        <a:lumMod val="85000"/>
                      </a:schemeClr>
                    </a:solidFill>
                  </a:tcPr>
                </a:tc>
                <a:tc>
                  <a:txBody>
                    <a:bodyPr/>
                    <a:lstStyle/>
                    <a:p>
                      <a:endParaRPr lang="en-US" sz="1300" dirty="0"/>
                    </a:p>
                  </a:txBody>
                  <a:tcPr marL="87954" marR="87954" marT="43977" marB="43977">
                    <a:solidFill>
                      <a:schemeClr val="bg1">
                        <a:lumMod val="85000"/>
                      </a:schemeClr>
                    </a:solidFill>
                  </a:tcPr>
                </a:tc>
                <a:tc>
                  <a:txBody>
                    <a:bodyPr/>
                    <a:lstStyle/>
                    <a:p>
                      <a:endParaRPr lang="en-US" sz="1300" dirty="0"/>
                    </a:p>
                  </a:txBody>
                  <a:tcPr marL="87954" marR="87954" marT="43977" marB="43977">
                    <a:solidFill>
                      <a:schemeClr val="bg1">
                        <a:lumMod val="85000"/>
                      </a:schemeClr>
                    </a:solidFill>
                  </a:tcPr>
                </a:tc>
                <a:tc>
                  <a:txBody>
                    <a:bodyPr/>
                    <a:lstStyle/>
                    <a:p>
                      <a:endParaRPr lang="en-US" sz="1300"/>
                    </a:p>
                  </a:txBody>
                  <a:tcPr marL="87954" marR="87954" marT="43977" marB="43977">
                    <a:solidFill>
                      <a:schemeClr val="bg1">
                        <a:lumMod val="85000"/>
                      </a:schemeClr>
                    </a:solidFill>
                  </a:tcPr>
                </a:tc>
                <a:tc>
                  <a:txBody>
                    <a:bodyPr/>
                    <a:lstStyle/>
                    <a:p>
                      <a:endParaRPr lang="en-US" sz="1300" dirty="0"/>
                    </a:p>
                  </a:txBody>
                  <a:tcPr marL="87954" marR="87954" marT="43977" marB="43977">
                    <a:solidFill>
                      <a:schemeClr val="bg1">
                        <a:lumMod val="85000"/>
                      </a:schemeClr>
                    </a:solidFill>
                  </a:tcPr>
                </a:tc>
                <a:extLst>
                  <a:ext uri="{0D108BD9-81ED-4DB2-BD59-A6C34878D82A}">
                    <a16:rowId xmlns:a16="http://schemas.microsoft.com/office/drawing/2014/main" val="10000"/>
                  </a:ext>
                </a:extLst>
              </a:tr>
              <a:tr h="1099424">
                <a:tc>
                  <a:txBody>
                    <a:bodyPr/>
                    <a:lstStyle/>
                    <a:p>
                      <a:endParaRPr lang="en-US" sz="1300" dirty="0"/>
                    </a:p>
                  </a:txBody>
                  <a:tcPr marL="87954" marR="87954" marT="43977" marB="43977">
                    <a:solidFill>
                      <a:schemeClr val="bg1">
                        <a:lumMod val="85000"/>
                      </a:schemeClr>
                    </a:solidFill>
                  </a:tcPr>
                </a:tc>
                <a:tc>
                  <a:txBody>
                    <a:bodyPr/>
                    <a:lstStyle/>
                    <a:p>
                      <a:endParaRPr lang="en-US" sz="1300" dirty="0"/>
                    </a:p>
                  </a:txBody>
                  <a:tcPr marL="87954" marR="87954" marT="43977" marB="43977">
                    <a:solidFill>
                      <a:schemeClr val="bg1">
                        <a:lumMod val="85000"/>
                      </a:schemeClr>
                    </a:solidFill>
                  </a:tcPr>
                </a:tc>
                <a:tc>
                  <a:txBody>
                    <a:bodyPr/>
                    <a:lstStyle/>
                    <a:p>
                      <a:endParaRPr lang="en-US" sz="1300" dirty="0"/>
                    </a:p>
                  </a:txBody>
                  <a:tcPr marL="87954" marR="87954" marT="43977" marB="43977">
                    <a:solidFill>
                      <a:schemeClr val="bg1">
                        <a:lumMod val="85000"/>
                      </a:schemeClr>
                    </a:solidFill>
                  </a:tcPr>
                </a:tc>
                <a:tc>
                  <a:txBody>
                    <a:bodyPr/>
                    <a:lstStyle/>
                    <a:p>
                      <a:endParaRPr lang="en-US" sz="1300" dirty="0"/>
                    </a:p>
                  </a:txBody>
                  <a:tcPr marL="87954" marR="87954" marT="43977" marB="43977">
                    <a:solidFill>
                      <a:schemeClr val="bg1">
                        <a:lumMod val="85000"/>
                      </a:schemeClr>
                    </a:solidFill>
                  </a:tcPr>
                </a:tc>
                <a:tc>
                  <a:txBody>
                    <a:bodyPr/>
                    <a:lstStyle/>
                    <a:p>
                      <a:endParaRPr lang="en-US" sz="1300" dirty="0"/>
                    </a:p>
                  </a:txBody>
                  <a:tcPr marL="87954" marR="87954" marT="43977" marB="43977">
                    <a:solidFill>
                      <a:schemeClr val="bg1">
                        <a:lumMod val="85000"/>
                      </a:schemeClr>
                    </a:solidFill>
                  </a:tcPr>
                </a:tc>
                <a:tc>
                  <a:txBody>
                    <a:bodyPr/>
                    <a:lstStyle/>
                    <a:p>
                      <a:endParaRPr lang="en-US" sz="1300" dirty="0"/>
                    </a:p>
                  </a:txBody>
                  <a:tcPr marL="87954" marR="87954" marT="43977" marB="43977">
                    <a:solidFill>
                      <a:schemeClr val="bg1">
                        <a:lumMod val="85000"/>
                      </a:schemeClr>
                    </a:solidFill>
                  </a:tcPr>
                </a:tc>
                <a:extLst>
                  <a:ext uri="{0D108BD9-81ED-4DB2-BD59-A6C34878D82A}">
                    <a16:rowId xmlns:a16="http://schemas.microsoft.com/office/drawing/2014/main" val="10001"/>
                  </a:ext>
                </a:extLst>
              </a:tr>
              <a:tr h="1099424">
                <a:tc>
                  <a:txBody>
                    <a:bodyPr/>
                    <a:lstStyle/>
                    <a:p>
                      <a:endParaRPr lang="en-US" sz="1300" dirty="0"/>
                    </a:p>
                  </a:txBody>
                  <a:tcPr marL="87954" marR="87954" marT="43977" marB="43977">
                    <a:solidFill>
                      <a:schemeClr val="bg1">
                        <a:lumMod val="85000"/>
                      </a:schemeClr>
                    </a:solidFill>
                  </a:tcPr>
                </a:tc>
                <a:tc>
                  <a:txBody>
                    <a:bodyPr/>
                    <a:lstStyle/>
                    <a:p>
                      <a:endParaRPr lang="en-US" sz="1300"/>
                    </a:p>
                  </a:txBody>
                  <a:tcPr marL="87954" marR="87954" marT="43977" marB="43977">
                    <a:solidFill>
                      <a:schemeClr val="bg1">
                        <a:lumMod val="85000"/>
                      </a:schemeClr>
                    </a:solidFill>
                  </a:tcPr>
                </a:tc>
                <a:tc>
                  <a:txBody>
                    <a:bodyPr/>
                    <a:lstStyle/>
                    <a:p>
                      <a:endParaRPr lang="en-US" sz="1300" dirty="0"/>
                    </a:p>
                  </a:txBody>
                  <a:tcPr marL="87954" marR="87954" marT="43977" marB="43977">
                    <a:solidFill>
                      <a:schemeClr val="bg1">
                        <a:lumMod val="85000"/>
                      </a:schemeClr>
                    </a:solidFill>
                  </a:tcPr>
                </a:tc>
                <a:tc>
                  <a:txBody>
                    <a:bodyPr/>
                    <a:lstStyle/>
                    <a:p>
                      <a:endParaRPr lang="en-US" sz="1300" dirty="0"/>
                    </a:p>
                  </a:txBody>
                  <a:tcPr marL="87954" marR="87954" marT="43977" marB="43977">
                    <a:solidFill>
                      <a:schemeClr val="bg1">
                        <a:lumMod val="85000"/>
                      </a:schemeClr>
                    </a:solidFill>
                  </a:tcPr>
                </a:tc>
                <a:tc>
                  <a:txBody>
                    <a:bodyPr/>
                    <a:lstStyle/>
                    <a:p>
                      <a:endParaRPr lang="en-US" sz="1300" dirty="0"/>
                    </a:p>
                  </a:txBody>
                  <a:tcPr marL="87954" marR="87954" marT="43977" marB="43977">
                    <a:solidFill>
                      <a:schemeClr val="bg1">
                        <a:lumMod val="85000"/>
                      </a:schemeClr>
                    </a:solidFill>
                  </a:tcPr>
                </a:tc>
                <a:tc>
                  <a:txBody>
                    <a:bodyPr/>
                    <a:lstStyle/>
                    <a:p>
                      <a:endParaRPr lang="en-US" sz="1300" dirty="0"/>
                    </a:p>
                  </a:txBody>
                  <a:tcPr marL="87954" marR="87954" marT="43977" marB="43977">
                    <a:solidFill>
                      <a:schemeClr val="bg1">
                        <a:lumMod val="85000"/>
                      </a:schemeClr>
                    </a:solidFill>
                  </a:tcPr>
                </a:tc>
                <a:extLst>
                  <a:ext uri="{0D108BD9-81ED-4DB2-BD59-A6C34878D82A}">
                    <a16:rowId xmlns:a16="http://schemas.microsoft.com/office/drawing/2014/main" val="10002"/>
                  </a:ext>
                </a:extLst>
              </a:tr>
            </a:tbl>
          </a:graphicData>
        </a:graphic>
      </p:graphicFrame>
      <p:sp>
        <p:nvSpPr>
          <p:cNvPr id="19" name="Rectangle 18"/>
          <p:cNvSpPr/>
          <p:nvPr/>
        </p:nvSpPr>
        <p:spPr>
          <a:xfrm rot="16200000">
            <a:off x="125832" y="2662000"/>
            <a:ext cx="665567" cy="369332"/>
          </a:xfrm>
          <a:prstGeom prst="rect">
            <a:avLst/>
          </a:prstGeom>
        </p:spPr>
        <p:txBody>
          <a:bodyPr wrap="none">
            <a:spAutoFit/>
          </a:bodyPr>
          <a:lstStyle/>
          <a:p>
            <a:r>
              <a:rPr lang="en-US" dirty="0">
                <a:solidFill>
                  <a:schemeClr val="bg1"/>
                </a:solidFill>
                <a:latin typeface="Franklin Gothic Medium" charset="0"/>
                <a:ea typeface="Franklin Gothic Medium" charset="0"/>
                <a:cs typeface="Franklin Gothic Medium" charset="0"/>
              </a:rPr>
              <a:t>TIME</a:t>
            </a:r>
          </a:p>
        </p:txBody>
      </p:sp>
      <p:sp>
        <p:nvSpPr>
          <p:cNvPr id="15" name="Right Triangle 14"/>
          <p:cNvSpPr/>
          <p:nvPr/>
        </p:nvSpPr>
        <p:spPr>
          <a:xfrm flipH="1">
            <a:off x="685799" y="1197531"/>
            <a:ext cx="7924797" cy="3298273"/>
          </a:xfrm>
          <a:prstGeom prst="rtTriangle">
            <a:avLst/>
          </a:prstGeom>
          <a:gradFill flip="none" rotWithShape="1">
            <a:gsLst>
              <a:gs pos="0">
                <a:schemeClr val="accent1">
                  <a:lumMod val="5000"/>
                  <a:lumOff val="95000"/>
                  <a:alpha val="21000"/>
                </a:schemeClr>
              </a:gs>
              <a:gs pos="78000">
                <a:srgbClr val="FF6666">
                  <a:alpha val="87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609600" y="1066805"/>
            <a:ext cx="8276342" cy="3467862"/>
          </a:xfrm>
          <a:prstGeom prst="straightConnector1">
            <a:avLst/>
          </a:prstGeom>
          <a:ln w="152400" cap="flat">
            <a:gradFill>
              <a:gsLst>
                <a:gs pos="0">
                  <a:schemeClr val="accent1">
                    <a:lumMod val="5000"/>
                    <a:lumOff val="95000"/>
                  </a:schemeClr>
                </a:gs>
                <a:gs pos="100000">
                  <a:srgbClr val="FF0000"/>
                </a:gs>
              </a:gsLst>
              <a:lin ang="5400000" scaled="1"/>
            </a:gradFill>
            <a:tailEnd type="triangle" w="sm" len="sm"/>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838200" y="2858267"/>
            <a:ext cx="1295400" cy="1561336"/>
          </a:xfrm>
          <a:prstGeom prst="rect">
            <a:avLst/>
          </a:prstGeom>
          <a:solidFill>
            <a:srgbClr val="0086F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spcAft>
                <a:spcPts val="600"/>
              </a:spcAft>
            </a:pPr>
            <a:r>
              <a:rPr lang="en-US" sz="1200" dirty="0">
                <a:solidFill>
                  <a:schemeClr val="bg1"/>
                </a:solidFill>
                <a:latin typeface="Franklin Gothic Demi Cond" charset="0"/>
                <a:ea typeface="Franklin Gothic Demi Cond" charset="0"/>
                <a:cs typeface="Franklin Gothic Demi Cond" charset="0"/>
              </a:rPr>
              <a:t>CONSERVATIVE CARE</a:t>
            </a:r>
          </a:p>
          <a:p>
            <a:pPr marL="171450" indent="-171450">
              <a:buFont typeface="Arial" charset="0"/>
              <a:buChar char="•"/>
            </a:pPr>
            <a:r>
              <a:rPr lang="en-US" sz="1000" dirty="0">
                <a:solidFill>
                  <a:schemeClr val="bg1"/>
                </a:solidFill>
                <a:latin typeface="Franklin Gothic Medium Cond" charset="0"/>
                <a:ea typeface="Franklin Gothic Medium Cond" charset="0"/>
                <a:cs typeface="Franklin Gothic Medium Cond" charset="0"/>
              </a:rPr>
              <a:t>Reduce Swelling</a:t>
            </a:r>
          </a:p>
          <a:p>
            <a:pPr marL="171450" indent="-171450">
              <a:buFont typeface="Arial" charset="0"/>
              <a:buChar char="•"/>
            </a:pPr>
            <a:r>
              <a:rPr lang="en-US" sz="1000" dirty="0">
                <a:solidFill>
                  <a:schemeClr val="bg1"/>
                </a:solidFill>
                <a:latin typeface="Franklin Gothic Medium Cond" charset="0"/>
                <a:ea typeface="Franklin Gothic Medium Cond" charset="0"/>
                <a:cs typeface="Franklin Gothic Medium Cond" charset="0"/>
              </a:rPr>
              <a:t>Restore Conditioning</a:t>
            </a:r>
          </a:p>
          <a:p>
            <a:pPr marL="171450" indent="-171450">
              <a:buFont typeface="Arial" charset="0"/>
              <a:buChar char="•"/>
            </a:pPr>
            <a:r>
              <a:rPr lang="en-US" sz="1000" dirty="0">
                <a:solidFill>
                  <a:schemeClr val="bg1"/>
                </a:solidFill>
                <a:latin typeface="Franklin Gothic Medium Cond" charset="0"/>
                <a:ea typeface="Franklin Gothic Medium Cond" charset="0"/>
                <a:cs typeface="Franklin Gothic Medium Cond" charset="0"/>
              </a:rPr>
              <a:t>Regain Alignment</a:t>
            </a:r>
          </a:p>
          <a:p>
            <a:pPr marL="171450" indent="-171450">
              <a:buFont typeface="Arial" charset="0"/>
              <a:buChar char="•"/>
            </a:pPr>
            <a:r>
              <a:rPr lang="en-US" sz="1000" dirty="0">
                <a:solidFill>
                  <a:schemeClr val="bg1"/>
                </a:solidFill>
                <a:latin typeface="Franklin Gothic Medium Cond" charset="0"/>
                <a:ea typeface="Franklin Gothic Medium Cond" charset="0"/>
                <a:cs typeface="Franklin Gothic Medium Cond" charset="0"/>
              </a:rPr>
              <a:t>Removal of Pain Generator</a:t>
            </a:r>
          </a:p>
        </p:txBody>
      </p:sp>
      <p:sp>
        <p:nvSpPr>
          <p:cNvPr id="31" name="Rectangle 30"/>
          <p:cNvSpPr/>
          <p:nvPr/>
        </p:nvSpPr>
        <p:spPr>
          <a:xfrm>
            <a:off x="2400298" y="2529529"/>
            <a:ext cx="1295400" cy="1319338"/>
          </a:xfrm>
          <a:prstGeom prst="rect">
            <a:avLst/>
          </a:prstGeom>
          <a:solidFill>
            <a:srgbClr val="3266C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spcAft>
                <a:spcPts val="600"/>
              </a:spcAft>
            </a:pPr>
            <a:r>
              <a:rPr lang="en-US" sz="1200" dirty="0">
                <a:solidFill>
                  <a:schemeClr val="bg1"/>
                </a:solidFill>
                <a:latin typeface="Franklin Gothic Demi Cond" charset="0"/>
                <a:ea typeface="Franklin Gothic Demi Cond" charset="0"/>
                <a:cs typeface="Franklin Gothic Demi Cond" charset="0"/>
              </a:rPr>
              <a:t>MINIMALLY-INVASIVE CONSERVATIVE CARE</a:t>
            </a:r>
          </a:p>
          <a:p>
            <a:pPr marL="171450" indent="-171450">
              <a:buFont typeface="Arial" charset="0"/>
              <a:buChar char="•"/>
            </a:pPr>
            <a:r>
              <a:rPr lang="en-US" sz="1000" dirty="0">
                <a:solidFill>
                  <a:schemeClr val="bg1"/>
                </a:solidFill>
                <a:latin typeface="Franklin Gothic Medium Cond" charset="0"/>
                <a:ea typeface="Franklin Gothic Medium Cond" charset="0"/>
                <a:cs typeface="Franklin Gothic Medium Cond" charset="0"/>
              </a:rPr>
              <a:t>Disrupt Pain Generation</a:t>
            </a:r>
          </a:p>
        </p:txBody>
      </p:sp>
      <p:sp>
        <p:nvSpPr>
          <p:cNvPr id="34" name="Rectangle 33"/>
          <p:cNvSpPr/>
          <p:nvPr/>
        </p:nvSpPr>
        <p:spPr>
          <a:xfrm>
            <a:off x="3962400" y="2096267"/>
            <a:ext cx="1295400" cy="1426938"/>
          </a:xfrm>
          <a:prstGeom prst="rect">
            <a:avLst/>
          </a:prstGeom>
          <a:solidFill>
            <a:srgbClr val="3233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spcAft>
                <a:spcPts val="600"/>
              </a:spcAft>
            </a:pPr>
            <a:r>
              <a:rPr lang="en-US" sz="1200" dirty="0">
                <a:solidFill>
                  <a:schemeClr val="bg1"/>
                </a:solidFill>
                <a:latin typeface="Franklin Gothic Demi Cond" charset="0"/>
                <a:ea typeface="Franklin Gothic Demi Cond" charset="0"/>
                <a:cs typeface="Franklin Gothic Demi Cond" charset="0"/>
              </a:rPr>
              <a:t>NON-INSTRUMENTED SURGERY</a:t>
            </a:r>
          </a:p>
          <a:p>
            <a:pPr marL="171450" indent="-171450">
              <a:buFont typeface="Arial" charset="0"/>
              <a:buChar char="•"/>
            </a:pPr>
            <a:r>
              <a:rPr lang="en-US" sz="1000" dirty="0">
                <a:solidFill>
                  <a:schemeClr val="bg1"/>
                </a:solidFill>
                <a:latin typeface="Franklin Gothic Medium Cond" charset="0"/>
                <a:ea typeface="Franklin Gothic Medium Cond" charset="0"/>
                <a:cs typeface="Franklin Gothic Medium Cond" charset="0"/>
              </a:rPr>
              <a:t>Removal of Pain Generator</a:t>
            </a:r>
          </a:p>
          <a:p>
            <a:pPr marL="171450" indent="-171450">
              <a:buFont typeface="Arial" charset="0"/>
              <a:buChar char="•"/>
            </a:pPr>
            <a:r>
              <a:rPr lang="en-US" sz="1000" dirty="0">
                <a:solidFill>
                  <a:schemeClr val="bg1"/>
                </a:solidFill>
                <a:latin typeface="Franklin Gothic Medium Cond" charset="0"/>
                <a:ea typeface="Franklin Gothic Medium Cond" charset="0"/>
                <a:cs typeface="Franklin Gothic Medium Cond" charset="0"/>
              </a:rPr>
              <a:t>Decompression of Neural Structures</a:t>
            </a:r>
          </a:p>
        </p:txBody>
      </p:sp>
      <p:sp>
        <p:nvSpPr>
          <p:cNvPr id="14" name="Rectangle 13"/>
          <p:cNvSpPr/>
          <p:nvPr/>
        </p:nvSpPr>
        <p:spPr>
          <a:xfrm>
            <a:off x="1447797" y="4045202"/>
            <a:ext cx="6400800" cy="369332"/>
          </a:xfrm>
          <a:prstGeom prst="rect">
            <a:avLst/>
          </a:prstGeom>
          <a:noFill/>
        </p:spPr>
        <p:txBody>
          <a:bodyPr wrap="square">
            <a:spAutoFit/>
          </a:bodyPr>
          <a:lstStyle/>
          <a:p>
            <a:pPr algn="ctr"/>
            <a:r>
              <a:rPr lang="en-US" dirty="0">
                <a:solidFill>
                  <a:schemeClr val="tx1">
                    <a:lumMod val="65000"/>
                    <a:lumOff val="35000"/>
                  </a:schemeClr>
                </a:solidFill>
                <a:latin typeface="Franklin Gothic Medium Cond" panose="020B0606030402020204" pitchFamily="34" charset="0"/>
                <a:ea typeface="Franklin Gothic Medium" charset="0"/>
                <a:cs typeface="Franklin Gothic Medium" charset="0"/>
              </a:rPr>
              <a:t>INCREASING PAIN &amp; DEGENERATION</a:t>
            </a:r>
          </a:p>
        </p:txBody>
      </p:sp>
      <p:sp>
        <p:nvSpPr>
          <p:cNvPr id="37" name="Rectangle 36"/>
          <p:cNvSpPr/>
          <p:nvPr/>
        </p:nvSpPr>
        <p:spPr>
          <a:xfrm>
            <a:off x="5524498" y="1486667"/>
            <a:ext cx="1295400" cy="2151883"/>
          </a:xfrm>
          <a:prstGeom prst="rect">
            <a:avLst/>
          </a:prstGeom>
          <a:solidFill>
            <a:srgbClr val="FE986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spcAft>
                <a:spcPts val="600"/>
              </a:spcAft>
            </a:pPr>
            <a:r>
              <a:rPr lang="en-US" sz="1200" dirty="0">
                <a:solidFill>
                  <a:schemeClr val="bg1"/>
                </a:solidFill>
                <a:latin typeface="Franklin Gothic Demi Cond" charset="0"/>
                <a:ea typeface="Franklin Gothic Demi Cond" charset="0"/>
                <a:cs typeface="Franklin Gothic Demi Cond" charset="0"/>
              </a:rPr>
              <a:t>SURGICAL INTERVENTION: TDR</a:t>
            </a:r>
          </a:p>
          <a:p>
            <a:pPr marL="171450" indent="-171450">
              <a:buFont typeface="Arial" charset="0"/>
              <a:buChar char="•"/>
            </a:pPr>
            <a:r>
              <a:rPr lang="en-US" sz="1000" dirty="0">
                <a:solidFill>
                  <a:schemeClr val="bg1"/>
                </a:solidFill>
                <a:latin typeface="Franklin Gothic Medium Cond" charset="0"/>
                <a:ea typeface="Franklin Gothic Medium Cond" charset="0"/>
                <a:cs typeface="Franklin Gothic Medium Cond" charset="0"/>
              </a:rPr>
              <a:t>Maintains Motion</a:t>
            </a:r>
          </a:p>
          <a:p>
            <a:pPr marL="171450" indent="-171450">
              <a:buFont typeface="Arial" charset="0"/>
              <a:buChar char="•"/>
            </a:pPr>
            <a:r>
              <a:rPr lang="en-US" sz="1000" dirty="0">
                <a:solidFill>
                  <a:schemeClr val="bg1"/>
                </a:solidFill>
                <a:latin typeface="Franklin Gothic Medium Cond" charset="0"/>
                <a:ea typeface="Franklin Gothic Medium Cond" charset="0"/>
                <a:cs typeface="Franklin Gothic Medium Cond" charset="0"/>
              </a:rPr>
              <a:t>Regain Alignment</a:t>
            </a:r>
          </a:p>
          <a:p>
            <a:pPr marL="171450" indent="-171450">
              <a:buFont typeface="Arial" charset="0"/>
              <a:buChar char="•"/>
            </a:pPr>
            <a:r>
              <a:rPr lang="en-US" sz="1000" dirty="0">
                <a:solidFill>
                  <a:schemeClr val="bg1"/>
                </a:solidFill>
                <a:latin typeface="Franklin Gothic Medium Cond" charset="0"/>
                <a:ea typeface="Franklin Gothic Medium Cond" charset="0"/>
                <a:cs typeface="Franklin Gothic Medium Cond" charset="0"/>
              </a:rPr>
              <a:t>Removal of Pain Generator</a:t>
            </a:r>
          </a:p>
          <a:p>
            <a:pPr marL="171450" indent="-171450">
              <a:buFont typeface="Arial" charset="0"/>
              <a:buChar char="•"/>
            </a:pPr>
            <a:r>
              <a:rPr lang="en-US" sz="1000" dirty="0">
                <a:solidFill>
                  <a:schemeClr val="bg1"/>
                </a:solidFill>
                <a:latin typeface="Franklin Gothic Medium Cond" charset="0"/>
                <a:ea typeface="Franklin Gothic Medium Cond" charset="0"/>
                <a:cs typeface="Franklin Gothic Medium Cond" charset="0"/>
              </a:rPr>
              <a:t>Decompression of Neural Structures</a:t>
            </a:r>
          </a:p>
          <a:p>
            <a:pPr marL="171450" indent="-171450">
              <a:buFont typeface="Arial" charset="0"/>
              <a:buChar char="•"/>
            </a:pPr>
            <a:r>
              <a:rPr lang="en-US" sz="1000" dirty="0">
                <a:solidFill>
                  <a:schemeClr val="bg1"/>
                </a:solidFill>
                <a:latin typeface="Franklin Gothic Medium Cond" charset="0"/>
                <a:ea typeface="Franklin Gothic Medium Cond" charset="0"/>
                <a:cs typeface="Franklin Gothic Medium Cond" charset="0"/>
              </a:rPr>
              <a:t>Restore Disc Height</a:t>
            </a:r>
          </a:p>
          <a:p>
            <a:pPr marL="171450" indent="-171450">
              <a:buFont typeface="Arial" charset="0"/>
              <a:buChar char="•"/>
            </a:pPr>
            <a:r>
              <a:rPr lang="en-US" sz="1000" dirty="0">
                <a:solidFill>
                  <a:schemeClr val="bg1"/>
                </a:solidFill>
                <a:latin typeface="Franklin Gothic Medium Cond" charset="0"/>
                <a:ea typeface="Franklin Gothic Medium Cond" charset="0"/>
                <a:cs typeface="Franklin Gothic Medium Cond" charset="0"/>
              </a:rPr>
              <a:t>Stabilize Motion Segment</a:t>
            </a:r>
          </a:p>
        </p:txBody>
      </p:sp>
      <p:sp>
        <p:nvSpPr>
          <p:cNvPr id="40" name="Rectangle 39"/>
          <p:cNvSpPr/>
          <p:nvPr/>
        </p:nvSpPr>
        <p:spPr>
          <a:xfrm>
            <a:off x="7086596" y="895350"/>
            <a:ext cx="1295400" cy="2057400"/>
          </a:xfrm>
          <a:prstGeom prst="rect">
            <a:avLst/>
          </a:prstGeom>
          <a:solidFill>
            <a:srgbClr val="FF666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spcAft>
                <a:spcPts val="600"/>
              </a:spcAft>
            </a:pPr>
            <a:r>
              <a:rPr lang="en-US" sz="1200" dirty="0">
                <a:solidFill>
                  <a:schemeClr val="bg1"/>
                </a:solidFill>
                <a:latin typeface="Franklin Gothic Demi Cond" charset="0"/>
                <a:ea typeface="Franklin Gothic Demi Cond" charset="0"/>
                <a:cs typeface="Franklin Gothic Demi Cond" charset="0"/>
              </a:rPr>
              <a:t>SURGICAL INTERVENTION: FUSION</a:t>
            </a:r>
          </a:p>
          <a:p>
            <a:pPr marL="171450" indent="-171450">
              <a:buFont typeface="Arial" charset="0"/>
              <a:buChar char="•"/>
            </a:pPr>
            <a:r>
              <a:rPr lang="en-US" sz="1000" dirty="0">
                <a:solidFill>
                  <a:schemeClr val="bg1"/>
                </a:solidFill>
                <a:latin typeface="Franklin Gothic Medium Cond" charset="0"/>
                <a:ea typeface="Franklin Gothic Medium Cond" charset="0"/>
                <a:cs typeface="Franklin Gothic Medium Cond" charset="0"/>
              </a:rPr>
              <a:t>Regain Alignment</a:t>
            </a:r>
          </a:p>
          <a:p>
            <a:pPr marL="171450" indent="-171450">
              <a:buFont typeface="Arial" charset="0"/>
              <a:buChar char="•"/>
            </a:pPr>
            <a:r>
              <a:rPr lang="en-US" sz="1000" dirty="0">
                <a:solidFill>
                  <a:schemeClr val="bg1"/>
                </a:solidFill>
                <a:latin typeface="Franklin Gothic Medium Cond" charset="0"/>
                <a:ea typeface="Franklin Gothic Medium Cond" charset="0"/>
                <a:cs typeface="Franklin Gothic Medium Cond" charset="0"/>
              </a:rPr>
              <a:t>Removal of Pain Generator</a:t>
            </a:r>
          </a:p>
          <a:p>
            <a:pPr marL="171450" indent="-171450">
              <a:buFont typeface="Arial" charset="0"/>
              <a:buChar char="•"/>
            </a:pPr>
            <a:r>
              <a:rPr lang="en-US" sz="1000" dirty="0">
                <a:solidFill>
                  <a:schemeClr val="bg1"/>
                </a:solidFill>
                <a:latin typeface="Franklin Gothic Medium Cond" charset="0"/>
                <a:ea typeface="Franklin Gothic Medium Cond" charset="0"/>
                <a:cs typeface="Franklin Gothic Medium Cond" charset="0"/>
              </a:rPr>
              <a:t>Decompression of Neural Structures</a:t>
            </a:r>
          </a:p>
          <a:p>
            <a:pPr marL="171450" indent="-171450">
              <a:buFont typeface="Arial" charset="0"/>
              <a:buChar char="•"/>
            </a:pPr>
            <a:r>
              <a:rPr lang="en-US" sz="1000" dirty="0">
                <a:solidFill>
                  <a:schemeClr val="bg1"/>
                </a:solidFill>
                <a:latin typeface="Franklin Gothic Medium Cond" charset="0"/>
                <a:ea typeface="Franklin Gothic Medium Cond" charset="0"/>
                <a:cs typeface="Franklin Gothic Medium Cond" charset="0"/>
              </a:rPr>
              <a:t>Restore Disc Height</a:t>
            </a:r>
          </a:p>
          <a:p>
            <a:pPr marL="171450" indent="-171450">
              <a:buFont typeface="Arial" charset="0"/>
              <a:buChar char="•"/>
            </a:pPr>
            <a:r>
              <a:rPr lang="en-US" sz="1000" dirty="0">
                <a:solidFill>
                  <a:schemeClr val="bg1"/>
                </a:solidFill>
                <a:latin typeface="Franklin Gothic Medium Cond" charset="0"/>
                <a:ea typeface="Franklin Gothic Medium Cond" charset="0"/>
                <a:cs typeface="Franklin Gothic Medium Cond" charset="0"/>
              </a:rPr>
              <a:t>Stabilize Motion Segment</a:t>
            </a:r>
          </a:p>
        </p:txBody>
      </p:sp>
    </p:spTree>
    <p:extLst>
      <p:ext uri="{BB962C8B-B14F-4D97-AF65-F5344CB8AC3E}">
        <p14:creationId xmlns:p14="http://schemas.microsoft.com/office/powerpoint/2010/main" val="2535758299"/>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CE42F624-530A-0C42-8D0D-E7474BACF66F}"/>
              </a:ext>
            </a:extLst>
          </p:cNvPr>
          <p:cNvSpPr/>
          <p:nvPr/>
        </p:nvSpPr>
        <p:spPr>
          <a:xfrm flipH="1">
            <a:off x="3200400" y="-8753"/>
            <a:ext cx="3429002" cy="5156887"/>
          </a:xfrm>
          <a:custGeom>
            <a:avLst/>
            <a:gdLst>
              <a:gd name="connsiteX0" fmla="*/ 0 w 1474573"/>
              <a:gd name="connsiteY0" fmla="*/ 32952 h 5148649"/>
              <a:gd name="connsiteX1" fmla="*/ 0 w 1474573"/>
              <a:gd name="connsiteY1" fmla="*/ 5148649 h 5148649"/>
              <a:gd name="connsiteX2" fmla="*/ 123567 w 1474573"/>
              <a:gd name="connsiteY2" fmla="*/ 5148649 h 5148649"/>
              <a:gd name="connsiteX3" fmla="*/ 1474573 w 1474573"/>
              <a:gd name="connsiteY3" fmla="*/ 5148649 h 5148649"/>
              <a:gd name="connsiteX4" fmla="*/ 1474573 w 1474573"/>
              <a:gd name="connsiteY4" fmla="*/ 0 h 5148649"/>
              <a:gd name="connsiteX5" fmla="*/ 0 w 1474573"/>
              <a:gd name="connsiteY5" fmla="*/ 32952 h 5148649"/>
              <a:gd name="connsiteX0" fmla="*/ 0 w 1474573"/>
              <a:gd name="connsiteY0" fmla="*/ 16476 h 5148649"/>
              <a:gd name="connsiteX1" fmla="*/ 0 w 1474573"/>
              <a:gd name="connsiteY1" fmla="*/ 5148649 h 5148649"/>
              <a:gd name="connsiteX2" fmla="*/ 123567 w 1474573"/>
              <a:gd name="connsiteY2" fmla="*/ 5148649 h 5148649"/>
              <a:gd name="connsiteX3" fmla="*/ 1474573 w 1474573"/>
              <a:gd name="connsiteY3" fmla="*/ 5148649 h 5148649"/>
              <a:gd name="connsiteX4" fmla="*/ 1474573 w 1474573"/>
              <a:gd name="connsiteY4" fmla="*/ 0 h 5148649"/>
              <a:gd name="connsiteX5" fmla="*/ 0 w 1474573"/>
              <a:gd name="connsiteY5" fmla="*/ 16476 h 5148649"/>
              <a:gd name="connsiteX0" fmla="*/ 16154 w 1498965"/>
              <a:gd name="connsiteY0" fmla="*/ 16476 h 5165125"/>
              <a:gd name="connsiteX1" fmla="*/ 16154 w 1498965"/>
              <a:gd name="connsiteY1" fmla="*/ 5148649 h 5165125"/>
              <a:gd name="connsiteX2" fmla="*/ 139721 w 1498965"/>
              <a:gd name="connsiteY2" fmla="*/ 5148649 h 5165125"/>
              <a:gd name="connsiteX3" fmla="*/ 1498965 w 1498965"/>
              <a:gd name="connsiteY3" fmla="*/ 5165125 h 5165125"/>
              <a:gd name="connsiteX4" fmla="*/ 1490727 w 1498965"/>
              <a:gd name="connsiteY4" fmla="*/ 0 h 5165125"/>
              <a:gd name="connsiteX5" fmla="*/ 16154 w 1498965"/>
              <a:gd name="connsiteY5" fmla="*/ 16476 h 5165125"/>
              <a:gd name="connsiteX0" fmla="*/ 0 w 1482811"/>
              <a:gd name="connsiteY0" fmla="*/ 16476 h 5321643"/>
              <a:gd name="connsiteX1" fmla="*/ 0 w 1482811"/>
              <a:gd name="connsiteY1" fmla="*/ 5148649 h 5321643"/>
              <a:gd name="connsiteX2" fmla="*/ 403653 w 1482811"/>
              <a:gd name="connsiteY2" fmla="*/ 5321643 h 5321643"/>
              <a:gd name="connsiteX3" fmla="*/ 1482811 w 1482811"/>
              <a:gd name="connsiteY3" fmla="*/ 5165125 h 5321643"/>
              <a:gd name="connsiteX4" fmla="*/ 1474573 w 1482811"/>
              <a:gd name="connsiteY4" fmla="*/ 0 h 5321643"/>
              <a:gd name="connsiteX5" fmla="*/ 0 w 1482811"/>
              <a:gd name="connsiteY5" fmla="*/ 16476 h 5321643"/>
              <a:gd name="connsiteX0" fmla="*/ 0 w 1482811"/>
              <a:gd name="connsiteY0" fmla="*/ 16476 h 5800527"/>
              <a:gd name="connsiteX1" fmla="*/ 0 w 1482811"/>
              <a:gd name="connsiteY1" fmla="*/ 5148649 h 5800527"/>
              <a:gd name="connsiteX2" fmla="*/ 1482811 w 1482811"/>
              <a:gd name="connsiteY2" fmla="*/ 5165125 h 5800527"/>
              <a:gd name="connsiteX3" fmla="*/ 1474573 w 1482811"/>
              <a:gd name="connsiteY3" fmla="*/ 0 h 5800527"/>
              <a:gd name="connsiteX4" fmla="*/ 0 w 1482811"/>
              <a:gd name="connsiteY4" fmla="*/ 16476 h 5800527"/>
              <a:gd name="connsiteX0" fmla="*/ 0 w 1482811"/>
              <a:gd name="connsiteY0" fmla="*/ 16476 h 5544083"/>
              <a:gd name="connsiteX1" fmla="*/ 0 w 1482811"/>
              <a:gd name="connsiteY1" fmla="*/ 5148649 h 5544083"/>
              <a:gd name="connsiteX2" fmla="*/ 1482811 w 1482811"/>
              <a:gd name="connsiteY2" fmla="*/ 5165125 h 5544083"/>
              <a:gd name="connsiteX3" fmla="*/ 1474573 w 1482811"/>
              <a:gd name="connsiteY3" fmla="*/ 0 h 5544083"/>
              <a:gd name="connsiteX4" fmla="*/ 0 w 1482811"/>
              <a:gd name="connsiteY4" fmla="*/ 16476 h 5544083"/>
              <a:gd name="connsiteX0" fmla="*/ 0 w 1482811"/>
              <a:gd name="connsiteY0" fmla="*/ 16476 h 5165125"/>
              <a:gd name="connsiteX1" fmla="*/ 0 w 1482811"/>
              <a:gd name="connsiteY1" fmla="*/ 5148649 h 5165125"/>
              <a:gd name="connsiteX2" fmla="*/ 1482811 w 1482811"/>
              <a:gd name="connsiteY2" fmla="*/ 5165125 h 5165125"/>
              <a:gd name="connsiteX3" fmla="*/ 1474573 w 1482811"/>
              <a:gd name="connsiteY3" fmla="*/ 0 h 5165125"/>
              <a:gd name="connsiteX4" fmla="*/ 0 w 1482811"/>
              <a:gd name="connsiteY4" fmla="*/ 16476 h 5165125"/>
              <a:gd name="connsiteX0" fmla="*/ 8238 w 1482811"/>
              <a:gd name="connsiteY0" fmla="*/ 8238 h 5165125"/>
              <a:gd name="connsiteX1" fmla="*/ 0 w 1482811"/>
              <a:gd name="connsiteY1" fmla="*/ 5148649 h 5165125"/>
              <a:gd name="connsiteX2" fmla="*/ 1482811 w 1482811"/>
              <a:gd name="connsiteY2" fmla="*/ 5165125 h 5165125"/>
              <a:gd name="connsiteX3" fmla="*/ 1474573 w 1482811"/>
              <a:gd name="connsiteY3" fmla="*/ 0 h 5165125"/>
              <a:gd name="connsiteX4" fmla="*/ 8238 w 1482811"/>
              <a:gd name="connsiteY4" fmla="*/ 8238 h 5165125"/>
              <a:gd name="connsiteX0" fmla="*/ 8238 w 1493108"/>
              <a:gd name="connsiteY0" fmla="*/ 8238 h 5165125"/>
              <a:gd name="connsiteX1" fmla="*/ 0 w 1493108"/>
              <a:gd name="connsiteY1" fmla="*/ 5148649 h 5165125"/>
              <a:gd name="connsiteX2" fmla="*/ 1482811 w 1493108"/>
              <a:gd name="connsiteY2" fmla="*/ 5165125 h 5165125"/>
              <a:gd name="connsiteX3" fmla="*/ 1493108 w 1493108"/>
              <a:gd name="connsiteY3" fmla="*/ 2529531 h 5165125"/>
              <a:gd name="connsiteX4" fmla="*/ 1474573 w 1493108"/>
              <a:gd name="connsiteY4" fmla="*/ 0 h 5165125"/>
              <a:gd name="connsiteX5" fmla="*/ 8238 w 1493108"/>
              <a:gd name="connsiteY5" fmla="*/ 8238 h 5165125"/>
              <a:gd name="connsiteX0" fmla="*/ 8238 w 1732005"/>
              <a:gd name="connsiteY0" fmla="*/ 8238 h 5165125"/>
              <a:gd name="connsiteX1" fmla="*/ 0 w 1732005"/>
              <a:gd name="connsiteY1" fmla="*/ 5148649 h 5165125"/>
              <a:gd name="connsiteX2" fmla="*/ 1482811 w 1732005"/>
              <a:gd name="connsiteY2" fmla="*/ 5165125 h 5165125"/>
              <a:gd name="connsiteX3" fmla="*/ 1732005 w 1732005"/>
              <a:gd name="connsiteY3" fmla="*/ 2521293 h 5165125"/>
              <a:gd name="connsiteX4" fmla="*/ 1474573 w 1732005"/>
              <a:gd name="connsiteY4" fmla="*/ 0 h 5165125"/>
              <a:gd name="connsiteX5" fmla="*/ 8238 w 1732005"/>
              <a:gd name="connsiteY5" fmla="*/ 8238 h 5165125"/>
              <a:gd name="connsiteX0" fmla="*/ 8238 w 1732005"/>
              <a:gd name="connsiteY0" fmla="*/ 8238 h 5165125"/>
              <a:gd name="connsiteX1" fmla="*/ 0 w 1732005"/>
              <a:gd name="connsiteY1" fmla="*/ 5148649 h 5165125"/>
              <a:gd name="connsiteX2" fmla="*/ 1482811 w 1732005"/>
              <a:gd name="connsiteY2" fmla="*/ 5165125 h 5165125"/>
              <a:gd name="connsiteX3" fmla="*/ 1732005 w 1732005"/>
              <a:gd name="connsiteY3" fmla="*/ 2521293 h 5165125"/>
              <a:gd name="connsiteX4" fmla="*/ 1474573 w 1732005"/>
              <a:gd name="connsiteY4" fmla="*/ 0 h 5165125"/>
              <a:gd name="connsiteX5" fmla="*/ 8238 w 1732005"/>
              <a:gd name="connsiteY5" fmla="*/ 8238 h 5165125"/>
              <a:gd name="connsiteX0" fmla="*/ 8238 w 1732005"/>
              <a:gd name="connsiteY0" fmla="*/ 8238 h 5165125"/>
              <a:gd name="connsiteX1" fmla="*/ 0 w 1732005"/>
              <a:gd name="connsiteY1" fmla="*/ 5148649 h 5165125"/>
              <a:gd name="connsiteX2" fmla="*/ 1482811 w 1732005"/>
              <a:gd name="connsiteY2" fmla="*/ 5165125 h 5165125"/>
              <a:gd name="connsiteX3" fmla="*/ 1732005 w 1732005"/>
              <a:gd name="connsiteY3" fmla="*/ 2521293 h 5165125"/>
              <a:gd name="connsiteX4" fmla="*/ 1474573 w 1732005"/>
              <a:gd name="connsiteY4" fmla="*/ 0 h 5165125"/>
              <a:gd name="connsiteX5" fmla="*/ 8238 w 1732005"/>
              <a:gd name="connsiteY5" fmla="*/ 8238 h 5165125"/>
              <a:gd name="connsiteX0" fmla="*/ 8238 w 1732005"/>
              <a:gd name="connsiteY0" fmla="*/ 8238 h 5156887"/>
              <a:gd name="connsiteX1" fmla="*/ 0 w 1732005"/>
              <a:gd name="connsiteY1" fmla="*/ 5148649 h 5156887"/>
              <a:gd name="connsiteX2" fmla="*/ 1475280 w 1732005"/>
              <a:gd name="connsiteY2" fmla="*/ 5156887 h 5156887"/>
              <a:gd name="connsiteX3" fmla="*/ 1732005 w 1732005"/>
              <a:gd name="connsiteY3" fmla="*/ 2521293 h 5156887"/>
              <a:gd name="connsiteX4" fmla="*/ 1474573 w 1732005"/>
              <a:gd name="connsiteY4" fmla="*/ 0 h 5156887"/>
              <a:gd name="connsiteX5" fmla="*/ 8238 w 1732005"/>
              <a:gd name="connsiteY5" fmla="*/ 8238 h 5156887"/>
              <a:gd name="connsiteX0" fmla="*/ 0 w 1735404"/>
              <a:gd name="connsiteY0" fmla="*/ 8238 h 5156887"/>
              <a:gd name="connsiteX1" fmla="*/ 3399 w 1735404"/>
              <a:gd name="connsiteY1" fmla="*/ 5148649 h 5156887"/>
              <a:gd name="connsiteX2" fmla="*/ 1478679 w 1735404"/>
              <a:gd name="connsiteY2" fmla="*/ 5156887 h 5156887"/>
              <a:gd name="connsiteX3" fmla="*/ 1735404 w 1735404"/>
              <a:gd name="connsiteY3" fmla="*/ 2521293 h 5156887"/>
              <a:gd name="connsiteX4" fmla="*/ 1477972 w 1735404"/>
              <a:gd name="connsiteY4" fmla="*/ 0 h 5156887"/>
              <a:gd name="connsiteX5" fmla="*/ 0 w 1735404"/>
              <a:gd name="connsiteY5" fmla="*/ 8238 h 515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5404" h="5156887">
                <a:moveTo>
                  <a:pt x="0" y="8238"/>
                </a:moveTo>
                <a:lnTo>
                  <a:pt x="3399" y="5148649"/>
                </a:lnTo>
                <a:lnTo>
                  <a:pt x="1478679" y="5156887"/>
                </a:lnTo>
                <a:lnTo>
                  <a:pt x="1735404" y="2521293"/>
                </a:lnTo>
                <a:lnTo>
                  <a:pt x="1477972" y="0"/>
                </a:lnTo>
                <a:lnTo>
                  <a:pt x="0" y="8238"/>
                </a:lnTo>
                <a:close/>
              </a:path>
            </a:pathLst>
          </a:custGeom>
          <a:blipFill dpi="0" rotWithShape="0">
            <a:blip r:embed="rId3"/>
            <a:srcRect/>
            <a:stretch>
              <a:fillRect l="-92222" r="-33362"/>
            </a:stretch>
          </a:blipFill>
          <a:ln>
            <a:noFill/>
          </a:ln>
          <a:effectLst>
            <a:outerShdw dist="101600" dir="10800000" algn="r" rotWithShape="0">
              <a:schemeClr val="bg1">
                <a:alpha val="4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sp>
        <p:nvSpPr>
          <p:cNvPr id="7" name="Title 1"/>
          <p:cNvSpPr>
            <a:spLocks noGrp="1"/>
          </p:cNvSpPr>
          <p:nvPr>
            <p:ph type="title"/>
          </p:nvPr>
        </p:nvSpPr>
        <p:spPr>
          <a:xfrm>
            <a:off x="282146" y="742949"/>
            <a:ext cx="4572000" cy="990602"/>
          </a:xfrm>
        </p:spPr>
        <p:txBody>
          <a:bodyPr anchor="t"/>
          <a:lstStyle/>
          <a:p>
            <a:r>
              <a:rPr lang="en-US" sz="3000" spc="-50" dirty="0">
                <a:effectLst/>
                <a:latin typeface="Franklin Gothic Medium" charset="0"/>
                <a:ea typeface="Franklin Gothic Medium" charset="0"/>
                <a:cs typeface="Franklin Gothic Medium" charset="0"/>
              </a:rPr>
              <a:t>Conservative Care</a:t>
            </a:r>
          </a:p>
        </p:txBody>
      </p:sp>
      <p:sp>
        <p:nvSpPr>
          <p:cNvPr id="9" name="Content Placeholder 2"/>
          <p:cNvSpPr txBox="1">
            <a:spLocks/>
          </p:cNvSpPr>
          <p:nvPr/>
        </p:nvSpPr>
        <p:spPr>
          <a:xfrm>
            <a:off x="304800" y="1378696"/>
            <a:ext cx="2514600" cy="2717054"/>
          </a:xfrm>
          <a:prstGeom prst="rect">
            <a:avLst/>
          </a:prstGeom>
          <a:effectLst/>
        </p:spPr>
        <p:txBody>
          <a:bodyPr anchor="t"/>
          <a:lstStyle>
            <a:defPPr>
              <a:defRPr lang="en-US"/>
            </a:defPPr>
            <a:lvl1pPr indent="0" defTabSz="685800">
              <a:lnSpc>
                <a:spcPts val="2200"/>
              </a:lnSpc>
              <a:spcBef>
                <a:spcPts val="0"/>
              </a:spcBef>
              <a:spcAft>
                <a:spcPts val="1800"/>
              </a:spcAft>
              <a:buClr>
                <a:srgbClr val="0086F0"/>
              </a:buClr>
              <a:buSzPct val="115000"/>
              <a:buFontTx/>
              <a:buNone/>
              <a:defRPr b="0" i="0" spc="-75" baseline="0">
                <a:solidFill>
                  <a:srgbClr val="E7E7E7"/>
                </a:solidFill>
                <a:effectLst>
                  <a:outerShdw blurRad="50800" dist="38100" dir="2700000" algn="tl" rotWithShape="0">
                    <a:prstClr val="black">
                      <a:alpha val="15000"/>
                    </a:prstClr>
                  </a:outerShdw>
                </a:effectLst>
                <a:latin typeface="Franklin Gothic Book" charset="0"/>
                <a:ea typeface="Franklin Gothic Book" charset="0"/>
                <a:cs typeface="Franklin Gothic Book" charset="0"/>
              </a:defRPr>
            </a:lvl1pPr>
            <a:lvl2pPr marL="557213" indent="-214313" defTabSz="685800">
              <a:lnSpc>
                <a:spcPts val="2250"/>
              </a:lnSpc>
              <a:spcBef>
                <a:spcPts val="0"/>
              </a:spcBef>
              <a:spcAft>
                <a:spcPts val="300"/>
              </a:spcAft>
              <a:buSzPct val="110000"/>
              <a:buFont typeface="Arial" charset="0"/>
              <a:buChar char="•"/>
              <a:defRPr sz="2100" b="0" i="0" spc="-75" baseline="0">
                <a:solidFill>
                  <a:schemeClr val="bg1"/>
                </a:solidFill>
                <a:latin typeface="Franklin Gothic Book" charset="0"/>
                <a:ea typeface="Franklin Gothic Book" charset="0"/>
                <a:cs typeface="Franklin Gothic Book" charset="0"/>
              </a:defRPr>
            </a:lvl2pPr>
            <a:lvl3pPr marL="857250" indent="-171450" defTabSz="685800">
              <a:lnSpc>
                <a:spcPts val="2250"/>
              </a:lnSpc>
              <a:spcBef>
                <a:spcPts val="0"/>
              </a:spcBef>
              <a:spcAft>
                <a:spcPts val="300"/>
              </a:spcAft>
              <a:buSzPct val="75000"/>
              <a:buFont typeface=".LucidaGrandeUI" charset="0"/>
              <a:buChar char="○"/>
              <a:defRPr b="0" i="0" spc="-75" baseline="0">
                <a:solidFill>
                  <a:schemeClr val="bg1"/>
                </a:solidFill>
                <a:latin typeface="Franklin Gothic Book" charset="0"/>
                <a:ea typeface="Franklin Gothic Book" charset="0"/>
                <a:cs typeface="Franklin Gothic Book" charset="0"/>
              </a:defRPr>
            </a:lvl3pPr>
            <a:lvl4pPr marL="1200150" indent="-171450" defTabSz="685800">
              <a:lnSpc>
                <a:spcPts val="2250"/>
              </a:lnSpc>
              <a:spcBef>
                <a:spcPts val="0"/>
              </a:spcBef>
              <a:spcAft>
                <a:spcPts val="300"/>
              </a:spcAft>
              <a:buClr>
                <a:schemeClr val="tx1">
                  <a:lumMod val="50000"/>
                  <a:lumOff val="50000"/>
                </a:schemeClr>
              </a:buClr>
              <a:buFont typeface="Arial" charset="0"/>
              <a:buChar char="•"/>
              <a:defRPr sz="1500" b="0" i="0" spc="-75" baseline="0">
                <a:solidFill>
                  <a:schemeClr val="bg1"/>
                </a:solidFill>
                <a:latin typeface="Franklin Gothic Book" charset="0"/>
                <a:ea typeface="Franklin Gothic Book" charset="0"/>
                <a:cs typeface="Franklin Gothic Book" charset="0"/>
              </a:defRPr>
            </a:lvl4pPr>
            <a:lvl5pPr marL="1543050" indent="-171450" defTabSz="685800">
              <a:lnSpc>
                <a:spcPts val="2250"/>
              </a:lnSpc>
              <a:spcBef>
                <a:spcPts val="0"/>
              </a:spcBef>
              <a:spcAft>
                <a:spcPts val="300"/>
              </a:spcAft>
              <a:buFont typeface="Arial" panose="020B0604020202020204" pitchFamily="34" charset="0"/>
              <a:buChar char="»"/>
              <a:defRPr sz="1500" b="0" i="0" spc="-75" baseline="0">
                <a:solidFill>
                  <a:schemeClr val="bg1"/>
                </a:solidFill>
                <a:latin typeface="Franklin Gothic Book" charset="0"/>
                <a:ea typeface="Franklin Gothic Book" charset="0"/>
                <a:cs typeface="Franklin Gothic Book" charset="0"/>
              </a:defRPr>
            </a:lvl5pPr>
            <a:lvl6pPr marL="1885950" indent="-171450" defTabSz="685800">
              <a:spcBef>
                <a:spcPct val="20000"/>
              </a:spcBef>
              <a:buFont typeface="Arial" panose="020B0604020202020204" pitchFamily="34" charset="0"/>
              <a:buChar char="•"/>
              <a:defRPr sz="1500"/>
            </a:lvl6pPr>
            <a:lvl7pPr marL="2228850" indent="-171450" defTabSz="685800">
              <a:spcBef>
                <a:spcPct val="20000"/>
              </a:spcBef>
              <a:buFont typeface="Arial" panose="020B0604020202020204" pitchFamily="34" charset="0"/>
              <a:buChar char="•"/>
              <a:defRPr sz="1500"/>
            </a:lvl7pPr>
            <a:lvl8pPr marL="2571750" indent="-171450" defTabSz="685800">
              <a:spcBef>
                <a:spcPct val="20000"/>
              </a:spcBef>
              <a:buFont typeface="Arial" panose="020B0604020202020204" pitchFamily="34" charset="0"/>
              <a:buChar char="•"/>
              <a:defRPr sz="1500"/>
            </a:lvl8pPr>
            <a:lvl9pPr marL="2914650" indent="-171450" defTabSz="685800">
              <a:spcBef>
                <a:spcPct val="20000"/>
              </a:spcBef>
              <a:buFont typeface="Arial" panose="020B0604020202020204" pitchFamily="34" charset="0"/>
              <a:buChar char="•"/>
              <a:defRPr sz="1500"/>
            </a:lvl9pPr>
          </a:lstStyle>
          <a:p>
            <a:pPr>
              <a:lnSpc>
                <a:spcPts val="2000"/>
              </a:lnSpc>
              <a:spcAft>
                <a:spcPts val="300"/>
              </a:spcAft>
            </a:pPr>
            <a:r>
              <a:rPr lang="en-US" dirty="0">
                <a:solidFill>
                  <a:schemeClr val="bg1"/>
                </a:solidFill>
              </a:rPr>
              <a:t>Treatment that does not require an incision or the removal of tissue.</a:t>
            </a:r>
            <a:r>
              <a:rPr lang="en-US" baseline="30000" dirty="0">
                <a:solidFill>
                  <a:schemeClr val="bg1"/>
                </a:solidFill>
              </a:rPr>
              <a:t>2</a:t>
            </a:r>
          </a:p>
          <a:p>
            <a:pPr>
              <a:lnSpc>
                <a:spcPts val="2000"/>
              </a:lnSpc>
              <a:spcAft>
                <a:spcPts val="300"/>
              </a:spcAft>
            </a:pPr>
            <a:endParaRPr lang="en-US" baseline="30000" dirty="0">
              <a:solidFill>
                <a:schemeClr val="bg1"/>
              </a:solidFill>
            </a:endParaRPr>
          </a:p>
          <a:p>
            <a:pPr>
              <a:lnSpc>
                <a:spcPts val="2000"/>
              </a:lnSpc>
              <a:spcAft>
                <a:spcPts val="300"/>
              </a:spcAft>
            </a:pPr>
            <a:r>
              <a:rPr lang="en-US" b="1" dirty="0">
                <a:solidFill>
                  <a:schemeClr val="bg1"/>
                </a:solidFill>
                <a:latin typeface="Franklin Gothic Demi" panose="020B0603020102020204" pitchFamily="34" charset="0"/>
              </a:rPr>
              <a:t>Goal: </a:t>
            </a:r>
            <a:br>
              <a:rPr lang="en-US" dirty="0">
                <a:solidFill>
                  <a:schemeClr val="bg1"/>
                </a:solidFill>
              </a:rPr>
            </a:br>
            <a:r>
              <a:rPr lang="en-US" dirty="0">
                <a:solidFill>
                  <a:schemeClr val="bg1"/>
                </a:solidFill>
              </a:rPr>
              <a:t>Reduce pain, provide conditioning, and manage existing conditions as conservatively as possible.</a:t>
            </a:r>
            <a:r>
              <a:rPr lang="en-US" baseline="30000" dirty="0">
                <a:solidFill>
                  <a:schemeClr val="bg1"/>
                </a:solidFill>
              </a:rPr>
              <a:t>2</a:t>
            </a:r>
          </a:p>
        </p:txBody>
      </p:sp>
      <p:sp>
        <p:nvSpPr>
          <p:cNvPr id="10" name="Rectangle 9"/>
          <p:cNvSpPr/>
          <p:nvPr/>
        </p:nvSpPr>
        <p:spPr>
          <a:xfrm>
            <a:off x="6636933" y="4400550"/>
            <a:ext cx="2354668" cy="369332"/>
          </a:xfrm>
          <a:prstGeom prst="rect">
            <a:avLst/>
          </a:prstGeom>
        </p:spPr>
        <p:txBody>
          <a:bodyPr wrap="square">
            <a:spAutoFit/>
          </a:bodyPr>
          <a:lstStyle/>
          <a:p>
            <a:r>
              <a:rPr lang="en-US" sz="900" spc="-40" dirty="0">
                <a:solidFill>
                  <a:schemeClr val="bg1"/>
                </a:solidFill>
                <a:latin typeface="Franklin Gothic Medium Cond" charset="0"/>
                <a:ea typeface="Franklin Gothic Medium Cond" charset="0"/>
                <a:cs typeface="Franklin Gothic Medium Cond" charset="0"/>
              </a:rPr>
              <a:t>2  </a:t>
            </a:r>
            <a:r>
              <a:rPr lang="en-US" sz="900" dirty="0">
                <a:solidFill>
                  <a:schemeClr val="bg1"/>
                </a:solidFill>
              </a:rPr>
              <a:t>https://www.spine-health.com/ glossary/conservative-treatment</a:t>
            </a:r>
            <a:endParaRPr lang="en-US" sz="900" i="1" spc="-40" dirty="0">
              <a:solidFill>
                <a:schemeClr val="bg1"/>
              </a:solidFill>
              <a:latin typeface="Franklin Gothic Medium Cond" charset="0"/>
              <a:ea typeface="Franklin Gothic Medium Cond" charset="0"/>
              <a:cs typeface="Franklin Gothic Medium Cond" charset="0"/>
            </a:endParaRPr>
          </a:p>
        </p:txBody>
      </p:sp>
      <p:sp>
        <p:nvSpPr>
          <p:cNvPr id="12" name="Content Placeholder 2">
            <a:extLst>
              <a:ext uri="{FF2B5EF4-FFF2-40B4-BE49-F238E27FC236}">
                <a16:creationId xmlns:a16="http://schemas.microsoft.com/office/drawing/2014/main" id="{60BFCCE8-CC5E-3540-940B-92ACB3BBD5C5}"/>
              </a:ext>
            </a:extLst>
          </p:cNvPr>
          <p:cNvSpPr txBox="1">
            <a:spLocks/>
          </p:cNvSpPr>
          <p:nvPr/>
        </p:nvSpPr>
        <p:spPr>
          <a:xfrm>
            <a:off x="6781800" y="968404"/>
            <a:ext cx="2133600" cy="3127345"/>
          </a:xfrm>
          <a:prstGeom prst="rect">
            <a:avLst/>
          </a:prstGeom>
          <a:effectLst/>
        </p:spPr>
        <p:txBody>
          <a:bodyPr anchor="ctr"/>
          <a:lstStyle>
            <a:defPPr>
              <a:defRPr lang="en-US"/>
            </a:defPPr>
            <a:lvl1pPr indent="0" defTabSz="685800">
              <a:lnSpc>
                <a:spcPts val="2200"/>
              </a:lnSpc>
              <a:spcBef>
                <a:spcPts val="0"/>
              </a:spcBef>
              <a:spcAft>
                <a:spcPts val="1800"/>
              </a:spcAft>
              <a:buClr>
                <a:srgbClr val="0086F0"/>
              </a:buClr>
              <a:buSzPct val="115000"/>
              <a:buFontTx/>
              <a:buNone/>
              <a:defRPr b="0" i="0" spc="-75" baseline="0">
                <a:solidFill>
                  <a:srgbClr val="E7E7E7"/>
                </a:solidFill>
                <a:effectLst>
                  <a:outerShdw blurRad="50800" dist="38100" dir="2700000" algn="tl" rotWithShape="0">
                    <a:prstClr val="black">
                      <a:alpha val="15000"/>
                    </a:prstClr>
                  </a:outerShdw>
                </a:effectLst>
                <a:latin typeface="Franklin Gothic Book" charset="0"/>
                <a:ea typeface="Franklin Gothic Book" charset="0"/>
                <a:cs typeface="Franklin Gothic Book" charset="0"/>
              </a:defRPr>
            </a:lvl1pPr>
            <a:lvl2pPr marL="557213" indent="-214313" defTabSz="685800">
              <a:lnSpc>
                <a:spcPts val="2250"/>
              </a:lnSpc>
              <a:spcBef>
                <a:spcPts val="0"/>
              </a:spcBef>
              <a:spcAft>
                <a:spcPts val="300"/>
              </a:spcAft>
              <a:buSzPct val="110000"/>
              <a:buFont typeface="Arial" charset="0"/>
              <a:buChar char="•"/>
              <a:defRPr sz="2100" b="0" i="0" spc="-75" baseline="0">
                <a:solidFill>
                  <a:schemeClr val="bg1"/>
                </a:solidFill>
                <a:latin typeface="Franklin Gothic Book" charset="0"/>
                <a:ea typeface="Franklin Gothic Book" charset="0"/>
                <a:cs typeface="Franklin Gothic Book" charset="0"/>
              </a:defRPr>
            </a:lvl2pPr>
            <a:lvl3pPr marL="857250" indent="-171450" defTabSz="685800">
              <a:lnSpc>
                <a:spcPts val="2250"/>
              </a:lnSpc>
              <a:spcBef>
                <a:spcPts val="0"/>
              </a:spcBef>
              <a:spcAft>
                <a:spcPts val="300"/>
              </a:spcAft>
              <a:buSzPct val="75000"/>
              <a:buFont typeface=".LucidaGrandeUI" charset="0"/>
              <a:buChar char="○"/>
              <a:defRPr b="0" i="0" spc="-75" baseline="0">
                <a:solidFill>
                  <a:schemeClr val="bg1"/>
                </a:solidFill>
                <a:latin typeface="Franklin Gothic Book" charset="0"/>
                <a:ea typeface="Franklin Gothic Book" charset="0"/>
                <a:cs typeface="Franklin Gothic Book" charset="0"/>
              </a:defRPr>
            </a:lvl3pPr>
            <a:lvl4pPr marL="1200150" indent="-171450" defTabSz="685800">
              <a:lnSpc>
                <a:spcPts val="2250"/>
              </a:lnSpc>
              <a:spcBef>
                <a:spcPts val="0"/>
              </a:spcBef>
              <a:spcAft>
                <a:spcPts val="300"/>
              </a:spcAft>
              <a:buClr>
                <a:schemeClr val="tx1">
                  <a:lumMod val="50000"/>
                  <a:lumOff val="50000"/>
                </a:schemeClr>
              </a:buClr>
              <a:buFont typeface="Arial" charset="0"/>
              <a:buChar char="•"/>
              <a:defRPr sz="1500" b="0" i="0" spc="-75" baseline="0">
                <a:solidFill>
                  <a:schemeClr val="bg1"/>
                </a:solidFill>
                <a:latin typeface="Franklin Gothic Book" charset="0"/>
                <a:ea typeface="Franklin Gothic Book" charset="0"/>
                <a:cs typeface="Franklin Gothic Book" charset="0"/>
              </a:defRPr>
            </a:lvl4pPr>
            <a:lvl5pPr marL="1543050" indent="-171450" defTabSz="685800">
              <a:lnSpc>
                <a:spcPts val="2250"/>
              </a:lnSpc>
              <a:spcBef>
                <a:spcPts val="0"/>
              </a:spcBef>
              <a:spcAft>
                <a:spcPts val="300"/>
              </a:spcAft>
              <a:buFont typeface="Arial" panose="020B0604020202020204" pitchFamily="34" charset="0"/>
              <a:buChar char="»"/>
              <a:defRPr sz="1500" b="0" i="0" spc="-75" baseline="0">
                <a:solidFill>
                  <a:schemeClr val="bg1"/>
                </a:solidFill>
                <a:latin typeface="Franklin Gothic Book" charset="0"/>
                <a:ea typeface="Franklin Gothic Book" charset="0"/>
                <a:cs typeface="Franklin Gothic Book" charset="0"/>
              </a:defRPr>
            </a:lvl5pPr>
            <a:lvl6pPr marL="1885950" indent="-171450" defTabSz="685800">
              <a:spcBef>
                <a:spcPct val="20000"/>
              </a:spcBef>
              <a:buFont typeface="Arial" panose="020B0604020202020204" pitchFamily="34" charset="0"/>
              <a:buChar char="•"/>
              <a:defRPr sz="1500"/>
            </a:lvl6pPr>
            <a:lvl7pPr marL="2228850" indent="-171450" defTabSz="685800">
              <a:spcBef>
                <a:spcPct val="20000"/>
              </a:spcBef>
              <a:buFont typeface="Arial" panose="020B0604020202020204" pitchFamily="34" charset="0"/>
              <a:buChar char="•"/>
              <a:defRPr sz="1500"/>
            </a:lvl7pPr>
            <a:lvl8pPr marL="2571750" indent="-171450" defTabSz="685800">
              <a:spcBef>
                <a:spcPct val="20000"/>
              </a:spcBef>
              <a:buFont typeface="Arial" panose="020B0604020202020204" pitchFamily="34" charset="0"/>
              <a:buChar char="•"/>
              <a:defRPr sz="1500"/>
            </a:lvl8pPr>
            <a:lvl9pPr marL="2914650" indent="-171450" defTabSz="685800">
              <a:spcBef>
                <a:spcPct val="20000"/>
              </a:spcBef>
              <a:buFont typeface="Arial" panose="020B0604020202020204" pitchFamily="34" charset="0"/>
              <a:buChar char="•"/>
              <a:defRPr sz="1500"/>
            </a:lvl9pPr>
          </a:lstStyle>
          <a:p>
            <a:pPr>
              <a:lnSpc>
                <a:spcPts val="2000"/>
              </a:lnSpc>
              <a:spcAft>
                <a:spcPts val="300"/>
              </a:spcAft>
            </a:pPr>
            <a:r>
              <a:rPr lang="en-US" b="1" dirty="0">
                <a:solidFill>
                  <a:schemeClr val="bg1"/>
                </a:solidFill>
                <a:latin typeface="Franklin Gothic Demi" panose="020B0603020102020204" pitchFamily="34" charset="0"/>
              </a:rPr>
              <a:t>Examples:</a:t>
            </a:r>
          </a:p>
          <a:p>
            <a:pPr marL="285750" indent="-285750">
              <a:lnSpc>
                <a:spcPts val="2000"/>
              </a:lnSpc>
              <a:spcAft>
                <a:spcPts val="300"/>
              </a:spcAft>
              <a:buClr>
                <a:srgbClr val="323399"/>
              </a:buClr>
              <a:buFont typeface="Arial" panose="020B0604020202020204" pitchFamily="34" charset="0"/>
              <a:buChar char="•"/>
            </a:pPr>
            <a:r>
              <a:rPr lang="en-US" dirty="0">
                <a:solidFill>
                  <a:schemeClr val="bg1"/>
                </a:solidFill>
              </a:rPr>
              <a:t>Physical Therapy </a:t>
            </a:r>
          </a:p>
          <a:p>
            <a:pPr marL="285750" indent="-285750">
              <a:lnSpc>
                <a:spcPts val="2000"/>
              </a:lnSpc>
              <a:spcAft>
                <a:spcPts val="300"/>
              </a:spcAft>
              <a:buClr>
                <a:srgbClr val="323399"/>
              </a:buClr>
              <a:buFont typeface="Arial" panose="020B0604020202020204" pitchFamily="34" charset="0"/>
              <a:buChar char="•"/>
            </a:pPr>
            <a:r>
              <a:rPr lang="en-US" dirty="0">
                <a:solidFill>
                  <a:schemeClr val="bg1"/>
                </a:solidFill>
              </a:rPr>
              <a:t>Chiropractic</a:t>
            </a:r>
          </a:p>
          <a:p>
            <a:pPr marL="285750" indent="-285750">
              <a:lnSpc>
                <a:spcPts val="2000"/>
              </a:lnSpc>
              <a:spcAft>
                <a:spcPts val="300"/>
              </a:spcAft>
              <a:buClr>
                <a:srgbClr val="323399"/>
              </a:buClr>
              <a:buFont typeface="Arial" panose="020B0604020202020204" pitchFamily="34" charset="0"/>
              <a:buChar char="•"/>
            </a:pPr>
            <a:r>
              <a:rPr lang="en-US" dirty="0">
                <a:solidFill>
                  <a:schemeClr val="bg1"/>
                </a:solidFill>
              </a:rPr>
              <a:t>Anti-inflammatories</a:t>
            </a:r>
          </a:p>
          <a:p>
            <a:pPr marL="285750" indent="-285750">
              <a:lnSpc>
                <a:spcPts val="2000"/>
              </a:lnSpc>
              <a:spcAft>
                <a:spcPts val="300"/>
              </a:spcAft>
              <a:buClr>
                <a:srgbClr val="323399"/>
              </a:buClr>
              <a:buFont typeface="Arial" panose="020B0604020202020204" pitchFamily="34" charset="0"/>
              <a:buChar char="•"/>
            </a:pPr>
            <a:r>
              <a:rPr lang="en-US" dirty="0">
                <a:solidFill>
                  <a:schemeClr val="bg1"/>
                </a:solidFill>
              </a:rPr>
              <a:t>Diet &amp; Weight Loss</a:t>
            </a:r>
          </a:p>
          <a:p>
            <a:pPr marL="285750" indent="-285750">
              <a:lnSpc>
                <a:spcPts val="2000"/>
              </a:lnSpc>
              <a:spcAft>
                <a:spcPts val="300"/>
              </a:spcAft>
              <a:buClr>
                <a:srgbClr val="323399"/>
              </a:buClr>
              <a:buFont typeface="Arial" panose="020B0604020202020204" pitchFamily="34" charset="0"/>
              <a:buChar char="•"/>
            </a:pPr>
            <a:r>
              <a:rPr lang="en-US" dirty="0">
                <a:solidFill>
                  <a:schemeClr val="bg1"/>
                </a:solidFill>
              </a:rPr>
              <a:t>Exercise &amp; Body Mechanics (posture)</a:t>
            </a:r>
          </a:p>
          <a:p>
            <a:pPr marL="285750" indent="-285750">
              <a:lnSpc>
                <a:spcPts val="2000"/>
              </a:lnSpc>
              <a:spcAft>
                <a:spcPts val="300"/>
              </a:spcAft>
              <a:buClr>
                <a:srgbClr val="323399"/>
              </a:buClr>
              <a:buFont typeface="Arial" panose="020B0604020202020204" pitchFamily="34" charset="0"/>
              <a:buChar char="•"/>
            </a:pPr>
            <a:r>
              <a:rPr lang="en-US" dirty="0">
                <a:solidFill>
                  <a:schemeClr val="bg1"/>
                </a:solidFill>
              </a:rPr>
              <a:t>Other Lifestyle Modifications</a:t>
            </a:r>
          </a:p>
        </p:txBody>
      </p:sp>
    </p:spTree>
    <p:extLst>
      <p:ext uri="{BB962C8B-B14F-4D97-AF65-F5344CB8AC3E}">
        <p14:creationId xmlns:p14="http://schemas.microsoft.com/office/powerpoint/2010/main" val="481431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A22B69AE-20EB-0249-9E8E-0A9092F20DA4}"/>
              </a:ext>
            </a:extLst>
          </p:cNvPr>
          <p:cNvSpPr/>
          <p:nvPr/>
        </p:nvSpPr>
        <p:spPr>
          <a:xfrm flipH="1">
            <a:off x="4647206" y="-8753"/>
            <a:ext cx="2286994" cy="5156887"/>
          </a:xfrm>
          <a:custGeom>
            <a:avLst/>
            <a:gdLst>
              <a:gd name="connsiteX0" fmla="*/ 0 w 1474573"/>
              <a:gd name="connsiteY0" fmla="*/ 32952 h 5148649"/>
              <a:gd name="connsiteX1" fmla="*/ 0 w 1474573"/>
              <a:gd name="connsiteY1" fmla="*/ 5148649 h 5148649"/>
              <a:gd name="connsiteX2" fmla="*/ 123567 w 1474573"/>
              <a:gd name="connsiteY2" fmla="*/ 5148649 h 5148649"/>
              <a:gd name="connsiteX3" fmla="*/ 1474573 w 1474573"/>
              <a:gd name="connsiteY3" fmla="*/ 5148649 h 5148649"/>
              <a:gd name="connsiteX4" fmla="*/ 1474573 w 1474573"/>
              <a:gd name="connsiteY4" fmla="*/ 0 h 5148649"/>
              <a:gd name="connsiteX5" fmla="*/ 0 w 1474573"/>
              <a:gd name="connsiteY5" fmla="*/ 32952 h 5148649"/>
              <a:gd name="connsiteX0" fmla="*/ 0 w 1474573"/>
              <a:gd name="connsiteY0" fmla="*/ 16476 h 5148649"/>
              <a:gd name="connsiteX1" fmla="*/ 0 w 1474573"/>
              <a:gd name="connsiteY1" fmla="*/ 5148649 h 5148649"/>
              <a:gd name="connsiteX2" fmla="*/ 123567 w 1474573"/>
              <a:gd name="connsiteY2" fmla="*/ 5148649 h 5148649"/>
              <a:gd name="connsiteX3" fmla="*/ 1474573 w 1474573"/>
              <a:gd name="connsiteY3" fmla="*/ 5148649 h 5148649"/>
              <a:gd name="connsiteX4" fmla="*/ 1474573 w 1474573"/>
              <a:gd name="connsiteY4" fmla="*/ 0 h 5148649"/>
              <a:gd name="connsiteX5" fmla="*/ 0 w 1474573"/>
              <a:gd name="connsiteY5" fmla="*/ 16476 h 5148649"/>
              <a:gd name="connsiteX0" fmla="*/ 16154 w 1498965"/>
              <a:gd name="connsiteY0" fmla="*/ 16476 h 5165125"/>
              <a:gd name="connsiteX1" fmla="*/ 16154 w 1498965"/>
              <a:gd name="connsiteY1" fmla="*/ 5148649 h 5165125"/>
              <a:gd name="connsiteX2" fmla="*/ 139721 w 1498965"/>
              <a:gd name="connsiteY2" fmla="*/ 5148649 h 5165125"/>
              <a:gd name="connsiteX3" fmla="*/ 1498965 w 1498965"/>
              <a:gd name="connsiteY3" fmla="*/ 5165125 h 5165125"/>
              <a:gd name="connsiteX4" fmla="*/ 1490727 w 1498965"/>
              <a:gd name="connsiteY4" fmla="*/ 0 h 5165125"/>
              <a:gd name="connsiteX5" fmla="*/ 16154 w 1498965"/>
              <a:gd name="connsiteY5" fmla="*/ 16476 h 5165125"/>
              <a:gd name="connsiteX0" fmla="*/ 0 w 1482811"/>
              <a:gd name="connsiteY0" fmla="*/ 16476 h 5321643"/>
              <a:gd name="connsiteX1" fmla="*/ 0 w 1482811"/>
              <a:gd name="connsiteY1" fmla="*/ 5148649 h 5321643"/>
              <a:gd name="connsiteX2" fmla="*/ 403653 w 1482811"/>
              <a:gd name="connsiteY2" fmla="*/ 5321643 h 5321643"/>
              <a:gd name="connsiteX3" fmla="*/ 1482811 w 1482811"/>
              <a:gd name="connsiteY3" fmla="*/ 5165125 h 5321643"/>
              <a:gd name="connsiteX4" fmla="*/ 1474573 w 1482811"/>
              <a:gd name="connsiteY4" fmla="*/ 0 h 5321643"/>
              <a:gd name="connsiteX5" fmla="*/ 0 w 1482811"/>
              <a:gd name="connsiteY5" fmla="*/ 16476 h 5321643"/>
              <a:gd name="connsiteX0" fmla="*/ 0 w 1482811"/>
              <a:gd name="connsiteY0" fmla="*/ 16476 h 5800527"/>
              <a:gd name="connsiteX1" fmla="*/ 0 w 1482811"/>
              <a:gd name="connsiteY1" fmla="*/ 5148649 h 5800527"/>
              <a:gd name="connsiteX2" fmla="*/ 1482811 w 1482811"/>
              <a:gd name="connsiteY2" fmla="*/ 5165125 h 5800527"/>
              <a:gd name="connsiteX3" fmla="*/ 1474573 w 1482811"/>
              <a:gd name="connsiteY3" fmla="*/ 0 h 5800527"/>
              <a:gd name="connsiteX4" fmla="*/ 0 w 1482811"/>
              <a:gd name="connsiteY4" fmla="*/ 16476 h 5800527"/>
              <a:gd name="connsiteX0" fmla="*/ 0 w 1482811"/>
              <a:gd name="connsiteY0" fmla="*/ 16476 h 5544083"/>
              <a:gd name="connsiteX1" fmla="*/ 0 w 1482811"/>
              <a:gd name="connsiteY1" fmla="*/ 5148649 h 5544083"/>
              <a:gd name="connsiteX2" fmla="*/ 1482811 w 1482811"/>
              <a:gd name="connsiteY2" fmla="*/ 5165125 h 5544083"/>
              <a:gd name="connsiteX3" fmla="*/ 1474573 w 1482811"/>
              <a:gd name="connsiteY3" fmla="*/ 0 h 5544083"/>
              <a:gd name="connsiteX4" fmla="*/ 0 w 1482811"/>
              <a:gd name="connsiteY4" fmla="*/ 16476 h 5544083"/>
              <a:gd name="connsiteX0" fmla="*/ 0 w 1482811"/>
              <a:gd name="connsiteY0" fmla="*/ 16476 h 5165125"/>
              <a:gd name="connsiteX1" fmla="*/ 0 w 1482811"/>
              <a:gd name="connsiteY1" fmla="*/ 5148649 h 5165125"/>
              <a:gd name="connsiteX2" fmla="*/ 1482811 w 1482811"/>
              <a:gd name="connsiteY2" fmla="*/ 5165125 h 5165125"/>
              <a:gd name="connsiteX3" fmla="*/ 1474573 w 1482811"/>
              <a:gd name="connsiteY3" fmla="*/ 0 h 5165125"/>
              <a:gd name="connsiteX4" fmla="*/ 0 w 1482811"/>
              <a:gd name="connsiteY4" fmla="*/ 16476 h 5165125"/>
              <a:gd name="connsiteX0" fmla="*/ 8238 w 1482811"/>
              <a:gd name="connsiteY0" fmla="*/ 8238 h 5165125"/>
              <a:gd name="connsiteX1" fmla="*/ 0 w 1482811"/>
              <a:gd name="connsiteY1" fmla="*/ 5148649 h 5165125"/>
              <a:gd name="connsiteX2" fmla="*/ 1482811 w 1482811"/>
              <a:gd name="connsiteY2" fmla="*/ 5165125 h 5165125"/>
              <a:gd name="connsiteX3" fmla="*/ 1474573 w 1482811"/>
              <a:gd name="connsiteY3" fmla="*/ 0 h 5165125"/>
              <a:gd name="connsiteX4" fmla="*/ 8238 w 1482811"/>
              <a:gd name="connsiteY4" fmla="*/ 8238 h 5165125"/>
              <a:gd name="connsiteX0" fmla="*/ 8238 w 1493108"/>
              <a:gd name="connsiteY0" fmla="*/ 8238 h 5165125"/>
              <a:gd name="connsiteX1" fmla="*/ 0 w 1493108"/>
              <a:gd name="connsiteY1" fmla="*/ 5148649 h 5165125"/>
              <a:gd name="connsiteX2" fmla="*/ 1482811 w 1493108"/>
              <a:gd name="connsiteY2" fmla="*/ 5165125 h 5165125"/>
              <a:gd name="connsiteX3" fmla="*/ 1493108 w 1493108"/>
              <a:gd name="connsiteY3" fmla="*/ 2529531 h 5165125"/>
              <a:gd name="connsiteX4" fmla="*/ 1474573 w 1493108"/>
              <a:gd name="connsiteY4" fmla="*/ 0 h 5165125"/>
              <a:gd name="connsiteX5" fmla="*/ 8238 w 1493108"/>
              <a:gd name="connsiteY5" fmla="*/ 8238 h 5165125"/>
              <a:gd name="connsiteX0" fmla="*/ 8238 w 1732005"/>
              <a:gd name="connsiteY0" fmla="*/ 8238 h 5165125"/>
              <a:gd name="connsiteX1" fmla="*/ 0 w 1732005"/>
              <a:gd name="connsiteY1" fmla="*/ 5148649 h 5165125"/>
              <a:gd name="connsiteX2" fmla="*/ 1482811 w 1732005"/>
              <a:gd name="connsiteY2" fmla="*/ 5165125 h 5165125"/>
              <a:gd name="connsiteX3" fmla="*/ 1732005 w 1732005"/>
              <a:gd name="connsiteY3" fmla="*/ 2521293 h 5165125"/>
              <a:gd name="connsiteX4" fmla="*/ 1474573 w 1732005"/>
              <a:gd name="connsiteY4" fmla="*/ 0 h 5165125"/>
              <a:gd name="connsiteX5" fmla="*/ 8238 w 1732005"/>
              <a:gd name="connsiteY5" fmla="*/ 8238 h 5165125"/>
              <a:gd name="connsiteX0" fmla="*/ 8238 w 1732005"/>
              <a:gd name="connsiteY0" fmla="*/ 8238 h 5165125"/>
              <a:gd name="connsiteX1" fmla="*/ 0 w 1732005"/>
              <a:gd name="connsiteY1" fmla="*/ 5148649 h 5165125"/>
              <a:gd name="connsiteX2" fmla="*/ 1482811 w 1732005"/>
              <a:gd name="connsiteY2" fmla="*/ 5165125 h 5165125"/>
              <a:gd name="connsiteX3" fmla="*/ 1732005 w 1732005"/>
              <a:gd name="connsiteY3" fmla="*/ 2521293 h 5165125"/>
              <a:gd name="connsiteX4" fmla="*/ 1474573 w 1732005"/>
              <a:gd name="connsiteY4" fmla="*/ 0 h 5165125"/>
              <a:gd name="connsiteX5" fmla="*/ 8238 w 1732005"/>
              <a:gd name="connsiteY5" fmla="*/ 8238 h 5165125"/>
              <a:gd name="connsiteX0" fmla="*/ 8238 w 1732005"/>
              <a:gd name="connsiteY0" fmla="*/ 8238 h 5165125"/>
              <a:gd name="connsiteX1" fmla="*/ 0 w 1732005"/>
              <a:gd name="connsiteY1" fmla="*/ 5148649 h 5165125"/>
              <a:gd name="connsiteX2" fmla="*/ 1482811 w 1732005"/>
              <a:gd name="connsiteY2" fmla="*/ 5165125 h 5165125"/>
              <a:gd name="connsiteX3" fmla="*/ 1732005 w 1732005"/>
              <a:gd name="connsiteY3" fmla="*/ 2521293 h 5165125"/>
              <a:gd name="connsiteX4" fmla="*/ 1474573 w 1732005"/>
              <a:gd name="connsiteY4" fmla="*/ 0 h 5165125"/>
              <a:gd name="connsiteX5" fmla="*/ 8238 w 1732005"/>
              <a:gd name="connsiteY5" fmla="*/ 8238 h 5165125"/>
              <a:gd name="connsiteX0" fmla="*/ 8238 w 1732005"/>
              <a:gd name="connsiteY0" fmla="*/ 8238 h 5156887"/>
              <a:gd name="connsiteX1" fmla="*/ 0 w 1732005"/>
              <a:gd name="connsiteY1" fmla="*/ 5148649 h 5156887"/>
              <a:gd name="connsiteX2" fmla="*/ 1475280 w 1732005"/>
              <a:gd name="connsiteY2" fmla="*/ 5156887 h 5156887"/>
              <a:gd name="connsiteX3" fmla="*/ 1732005 w 1732005"/>
              <a:gd name="connsiteY3" fmla="*/ 2521293 h 5156887"/>
              <a:gd name="connsiteX4" fmla="*/ 1474573 w 1732005"/>
              <a:gd name="connsiteY4" fmla="*/ 0 h 5156887"/>
              <a:gd name="connsiteX5" fmla="*/ 8238 w 1732005"/>
              <a:gd name="connsiteY5" fmla="*/ 8238 h 5156887"/>
              <a:gd name="connsiteX0" fmla="*/ 0 w 1735404"/>
              <a:gd name="connsiteY0" fmla="*/ 8238 h 5156887"/>
              <a:gd name="connsiteX1" fmla="*/ 3399 w 1735404"/>
              <a:gd name="connsiteY1" fmla="*/ 5148649 h 5156887"/>
              <a:gd name="connsiteX2" fmla="*/ 1478679 w 1735404"/>
              <a:gd name="connsiteY2" fmla="*/ 5156887 h 5156887"/>
              <a:gd name="connsiteX3" fmla="*/ 1735404 w 1735404"/>
              <a:gd name="connsiteY3" fmla="*/ 2521293 h 5156887"/>
              <a:gd name="connsiteX4" fmla="*/ 1477972 w 1735404"/>
              <a:gd name="connsiteY4" fmla="*/ 0 h 5156887"/>
              <a:gd name="connsiteX5" fmla="*/ 0 w 1735404"/>
              <a:gd name="connsiteY5" fmla="*/ 8238 h 515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5404" h="5156887">
                <a:moveTo>
                  <a:pt x="0" y="8238"/>
                </a:moveTo>
                <a:lnTo>
                  <a:pt x="3399" y="5148649"/>
                </a:lnTo>
                <a:lnTo>
                  <a:pt x="1478679" y="5156887"/>
                </a:lnTo>
                <a:lnTo>
                  <a:pt x="1735404" y="2521293"/>
                </a:lnTo>
                <a:lnTo>
                  <a:pt x="1477972" y="0"/>
                </a:lnTo>
                <a:lnTo>
                  <a:pt x="0" y="8238"/>
                </a:lnTo>
                <a:close/>
              </a:path>
            </a:pathLst>
          </a:custGeom>
          <a:blipFill dpi="0" rotWithShape="0">
            <a:blip r:embed="rId3"/>
            <a:srcRect/>
            <a:stretch>
              <a:fillRect l="-125562" r="-75088"/>
            </a:stretch>
          </a:blipFill>
          <a:ln>
            <a:noFill/>
          </a:ln>
          <a:effectLst>
            <a:outerShdw dist="101600" dir="10800000" algn="r" rotWithShape="0">
              <a:schemeClr val="bg1">
                <a:alpha val="4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sp>
        <p:nvSpPr>
          <p:cNvPr id="9" name="Content Placeholder 2"/>
          <p:cNvSpPr txBox="1">
            <a:spLocks/>
          </p:cNvSpPr>
          <p:nvPr/>
        </p:nvSpPr>
        <p:spPr>
          <a:xfrm>
            <a:off x="6998058" y="971550"/>
            <a:ext cx="1966786" cy="3095482"/>
          </a:xfrm>
          <a:prstGeom prst="rect">
            <a:avLst/>
          </a:prstGeom>
          <a:effectLst/>
        </p:spPr>
        <p:txBody>
          <a:bodyPr anchor="ctr"/>
          <a:lstStyle>
            <a:defPPr>
              <a:defRPr lang="en-US"/>
            </a:defPPr>
            <a:lvl1pPr indent="0" defTabSz="685800">
              <a:lnSpc>
                <a:spcPts val="2000"/>
              </a:lnSpc>
              <a:spcBef>
                <a:spcPts val="0"/>
              </a:spcBef>
              <a:spcAft>
                <a:spcPts val="300"/>
              </a:spcAft>
              <a:buClr>
                <a:srgbClr val="0086F0"/>
              </a:buClr>
              <a:buSzPct val="115000"/>
              <a:buFontTx/>
              <a:buNone/>
              <a:defRPr b="0" i="0" spc="-75" baseline="0">
                <a:solidFill>
                  <a:schemeClr val="bg1"/>
                </a:solidFill>
                <a:effectLst>
                  <a:outerShdw blurRad="50800" dist="38100" dir="2700000" algn="tl" rotWithShape="0">
                    <a:prstClr val="black">
                      <a:alpha val="15000"/>
                    </a:prstClr>
                  </a:outerShdw>
                </a:effectLst>
                <a:latin typeface="Franklin Gothic Book" charset="0"/>
                <a:ea typeface="Franklin Gothic Book" charset="0"/>
                <a:cs typeface="Franklin Gothic Book" charset="0"/>
              </a:defRPr>
            </a:lvl1pPr>
            <a:lvl2pPr marL="557213" indent="-214313" defTabSz="685800">
              <a:lnSpc>
                <a:spcPts val="2250"/>
              </a:lnSpc>
              <a:spcBef>
                <a:spcPts val="0"/>
              </a:spcBef>
              <a:spcAft>
                <a:spcPts val="300"/>
              </a:spcAft>
              <a:buSzPct val="110000"/>
              <a:buFont typeface="Arial" charset="0"/>
              <a:buChar char="•"/>
              <a:defRPr sz="2100" b="0" i="0" spc="-75" baseline="0">
                <a:solidFill>
                  <a:schemeClr val="bg1"/>
                </a:solidFill>
                <a:latin typeface="Franklin Gothic Book" charset="0"/>
                <a:ea typeface="Franklin Gothic Book" charset="0"/>
                <a:cs typeface="Franklin Gothic Book" charset="0"/>
              </a:defRPr>
            </a:lvl2pPr>
            <a:lvl3pPr marL="857250" indent="-171450" defTabSz="685800">
              <a:lnSpc>
                <a:spcPts val="2250"/>
              </a:lnSpc>
              <a:spcBef>
                <a:spcPts val="0"/>
              </a:spcBef>
              <a:spcAft>
                <a:spcPts val="300"/>
              </a:spcAft>
              <a:buSzPct val="75000"/>
              <a:buFont typeface=".LucidaGrandeUI" charset="0"/>
              <a:buChar char="○"/>
              <a:defRPr b="0" i="0" spc="-75" baseline="0">
                <a:solidFill>
                  <a:schemeClr val="bg1"/>
                </a:solidFill>
                <a:latin typeface="Franklin Gothic Book" charset="0"/>
                <a:ea typeface="Franklin Gothic Book" charset="0"/>
                <a:cs typeface="Franklin Gothic Book" charset="0"/>
              </a:defRPr>
            </a:lvl3pPr>
            <a:lvl4pPr marL="1200150" indent="-171450" defTabSz="685800">
              <a:lnSpc>
                <a:spcPts val="2250"/>
              </a:lnSpc>
              <a:spcBef>
                <a:spcPts val="0"/>
              </a:spcBef>
              <a:spcAft>
                <a:spcPts val="300"/>
              </a:spcAft>
              <a:buClr>
                <a:schemeClr val="tx1">
                  <a:lumMod val="50000"/>
                  <a:lumOff val="50000"/>
                </a:schemeClr>
              </a:buClr>
              <a:buFont typeface="Arial" charset="0"/>
              <a:buChar char="•"/>
              <a:defRPr sz="1500" b="0" i="0" spc="-75" baseline="0">
                <a:solidFill>
                  <a:schemeClr val="bg1"/>
                </a:solidFill>
                <a:latin typeface="Franklin Gothic Book" charset="0"/>
                <a:ea typeface="Franklin Gothic Book" charset="0"/>
                <a:cs typeface="Franklin Gothic Book" charset="0"/>
              </a:defRPr>
            </a:lvl4pPr>
            <a:lvl5pPr marL="1543050" indent="-171450" defTabSz="685800">
              <a:lnSpc>
                <a:spcPts val="2250"/>
              </a:lnSpc>
              <a:spcBef>
                <a:spcPts val="0"/>
              </a:spcBef>
              <a:spcAft>
                <a:spcPts val="300"/>
              </a:spcAft>
              <a:buFont typeface="Arial" panose="020B0604020202020204" pitchFamily="34" charset="0"/>
              <a:buChar char="»"/>
              <a:defRPr sz="1500" b="0" i="0" spc="-75" baseline="0">
                <a:solidFill>
                  <a:schemeClr val="bg1"/>
                </a:solidFill>
                <a:latin typeface="Franklin Gothic Book" charset="0"/>
                <a:ea typeface="Franklin Gothic Book" charset="0"/>
                <a:cs typeface="Franklin Gothic Book" charset="0"/>
              </a:defRPr>
            </a:lvl5pPr>
            <a:lvl6pPr marL="1885950" indent="-171450" defTabSz="685800">
              <a:spcBef>
                <a:spcPct val="20000"/>
              </a:spcBef>
              <a:buFont typeface="Arial" panose="020B0604020202020204" pitchFamily="34" charset="0"/>
              <a:buChar char="•"/>
              <a:defRPr sz="1500"/>
            </a:lvl6pPr>
            <a:lvl7pPr marL="2228850" indent="-171450" defTabSz="685800">
              <a:spcBef>
                <a:spcPct val="20000"/>
              </a:spcBef>
              <a:buFont typeface="Arial" panose="020B0604020202020204" pitchFamily="34" charset="0"/>
              <a:buChar char="•"/>
              <a:defRPr sz="1500"/>
            </a:lvl7pPr>
            <a:lvl8pPr marL="2571750" indent="-171450" defTabSz="685800">
              <a:spcBef>
                <a:spcPct val="20000"/>
              </a:spcBef>
              <a:buFont typeface="Arial" panose="020B0604020202020204" pitchFamily="34" charset="0"/>
              <a:buChar char="•"/>
              <a:defRPr sz="1500"/>
            </a:lvl8pPr>
            <a:lvl9pPr marL="2914650" indent="-171450" defTabSz="685800">
              <a:spcBef>
                <a:spcPct val="20000"/>
              </a:spcBef>
              <a:buFont typeface="Arial" panose="020B0604020202020204" pitchFamily="34" charset="0"/>
              <a:buChar char="•"/>
              <a:defRPr sz="1500"/>
            </a:lvl9pPr>
          </a:lstStyle>
          <a:p>
            <a:r>
              <a:rPr lang="en-US" b="1" dirty="0">
                <a:latin typeface="Franklin Gothic Demi" panose="020B0603020102020204" pitchFamily="34" charset="0"/>
              </a:rPr>
              <a:t>Examples:</a:t>
            </a:r>
          </a:p>
          <a:p>
            <a:pPr marL="285750" indent="-285750">
              <a:buClr>
                <a:srgbClr val="FF6666"/>
              </a:buClr>
              <a:buFont typeface="Arial" panose="020B0604020202020204" pitchFamily="34" charset="0"/>
              <a:buChar char="•"/>
            </a:pPr>
            <a:r>
              <a:rPr lang="en-US" dirty="0"/>
              <a:t>Facet joint injections/blocks</a:t>
            </a:r>
          </a:p>
          <a:p>
            <a:pPr marL="285750" indent="-285750">
              <a:buClr>
                <a:srgbClr val="FF6666"/>
              </a:buClr>
              <a:buFont typeface="Arial" panose="020B0604020202020204" pitchFamily="34" charset="0"/>
              <a:buChar char="•"/>
            </a:pPr>
            <a:r>
              <a:rPr lang="en-US" dirty="0"/>
              <a:t>Epidural/steroid injections </a:t>
            </a:r>
          </a:p>
          <a:p>
            <a:pPr marL="285750" indent="-285750">
              <a:buClr>
                <a:srgbClr val="FF6666"/>
              </a:buClr>
              <a:buFont typeface="Arial" panose="020B0604020202020204" pitchFamily="34" charset="0"/>
              <a:buChar char="•"/>
            </a:pPr>
            <a:r>
              <a:rPr lang="en-US" dirty="0"/>
              <a:t>Nerve root injections/blocks</a:t>
            </a:r>
          </a:p>
        </p:txBody>
      </p:sp>
      <p:sp>
        <p:nvSpPr>
          <p:cNvPr id="10" name="Rectangle 9"/>
          <p:cNvSpPr/>
          <p:nvPr/>
        </p:nvSpPr>
        <p:spPr>
          <a:xfrm>
            <a:off x="7162800" y="4067032"/>
            <a:ext cx="2004224" cy="861774"/>
          </a:xfrm>
          <a:prstGeom prst="rect">
            <a:avLst/>
          </a:prstGeom>
        </p:spPr>
        <p:txBody>
          <a:bodyPr wrap="square">
            <a:spAutoFit/>
          </a:bodyPr>
          <a:lstStyle/>
          <a:p>
            <a:r>
              <a:rPr lang="en-US" sz="1000" i="1" spc="-40" baseline="30000" dirty="0">
                <a:solidFill>
                  <a:schemeClr val="bg1"/>
                </a:solidFill>
                <a:latin typeface="Franklin Gothic Medium Cond" charset="0"/>
                <a:ea typeface="Franklin Gothic Medium Cond" charset="0"/>
                <a:cs typeface="Franklin Gothic Medium Cond" charset="0"/>
              </a:rPr>
              <a:t>3 </a:t>
            </a:r>
            <a:r>
              <a:rPr lang="en-US" sz="1000" i="1" spc="-40" dirty="0">
                <a:solidFill>
                  <a:schemeClr val="bg1"/>
                </a:solidFill>
                <a:latin typeface="Franklin Gothic Medium Cond" charset="0"/>
                <a:ea typeface="Franklin Gothic Medium Cond" charset="0"/>
                <a:cs typeface="Franklin Gothic Medium Cond" charset="0"/>
              </a:rPr>
              <a:t>Evidence-Based Clinical Guidelines for Multidisciplinary Spine Care: Diagnosis and Treatment of Degenerative Lumbar Spinal Stenosis. Burr Ridge, IL: North American Spine Society; 2011.</a:t>
            </a:r>
          </a:p>
        </p:txBody>
      </p:sp>
      <p:sp>
        <p:nvSpPr>
          <p:cNvPr id="5" name="Content Placeholder 2">
            <a:extLst>
              <a:ext uri="{FF2B5EF4-FFF2-40B4-BE49-F238E27FC236}">
                <a16:creationId xmlns:a16="http://schemas.microsoft.com/office/drawing/2014/main" id="{6BFA784B-E1A1-3546-BC77-271E4B604502}"/>
              </a:ext>
            </a:extLst>
          </p:cNvPr>
          <p:cNvSpPr txBox="1">
            <a:spLocks/>
          </p:cNvSpPr>
          <p:nvPr/>
        </p:nvSpPr>
        <p:spPr>
          <a:xfrm>
            <a:off x="304799" y="1273778"/>
            <a:ext cx="4191997" cy="2717054"/>
          </a:xfrm>
          <a:prstGeom prst="rect">
            <a:avLst/>
          </a:prstGeom>
          <a:effectLst/>
        </p:spPr>
        <p:txBody>
          <a:bodyPr anchor="t"/>
          <a:lstStyle>
            <a:defPPr>
              <a:defRPr lang="en-US"/>
            </a:defPPr>
            <a:lvl1pPr indent="0" defTabSz="685800">
              <a:lnSpc>
                <a:spcPts val="2200"/>
              </a:lnSpc>
              <a:spcBef>
                <a:spcPts val="0"/>
              </a:spcBef>
              <a:spcAft>
                <a:spcPts val="1800"/>
              </a:spcAft>
              <a:buClr>
                <a:srgbClr val="0086F0"/>
              </a:buClr>
              <a:buSzPct val="115000"/>
              <a:buFontTx/>
              <a:buNone/>
              <a:defRPr b="0" i="0" spc="-75" baseline="0">
                <a:solidFill>
                  <a:srgbClr val="E7E7E7"/>
                </a:solidFill>
                <a:effectLst>
                  <a:outerShdw blurRad="50800" dist="38100" dir="2700000" algn="tl" rotWithShape="0">
                    <a:prstClr val="black">
                      <a:alpha val="15000"/>
                    </a:prstClr>
                  </a:outerShdw>
                </a:effectLst>
                <a:latin typeface="Franklin Gothic Book" charset="0"/>
                <a:ea typeface="Franklin Gothic Book" charset="0"/>
                <a:cs typeface="Franklin Gothic Book" charset="0"/>
              </a:defRPr>
            </a:lvl1pPr>
            <a:lvl2pPr marL="557213" indent="-214313" defTabSz="685800">
              <a:lnSpc>
                <a:spcPts val="2250"/>
              </a:lnSpc>
              <a:spcBef>
                <a:spcPts val="0"/>
              </a:spcBef>
              <a:spcAft>
                <a:spcPts val="300"/>
              </a:spcAft>
              <a:buSzPct val="110000"/>
              <a:buFont typeface="Arial" charset="0"/>
              <a:buChar char="•"/>
              <a:defRPr sz="2100" b="0" i="0" spc="-75" baseline="0">
                <a:solidFill>
                  <a:schemeClr val="bg1"/>
                </a:solidFill>
                <a:latin typeface="Franklin Gothic Book" charset="0"/>
                <a:ea typeface="Franklin Gothic Book" charset="0"/>
                <a:cs typeface="Franklin Gothic Book" charset="0"/>
              </a:defRPr>
            </a:lvl2pPr>
            <a:lvl3pPr marL="857250" indent="-171450" defTabSz="685800">
              <a:lnSpc>
                <a:spcPts val="2250"/>
              </a:lnSpc>
              <a:spcBef>
                <a:spcPts val="0"/>
              </a:spcBef>
              <a:spcAft>
                <a:spcPts val="300"/>
              </a:spcAft>
              <a:buSzPct val="75000"/>
              <a:buFont typeface=".LucidaGrandeUI" charset="0"/>
              <a:buChar char="○"/>
              <a:defRPr b="0" i="0" spc="-75" baseline="0">
                <a:solidFill>
                  <a:schemeClr val="bg1"/>
                </a:solidFill>
                <a:latin typeface="Franklin Gothic Book" charset="0"/>
                <a:ea typeface="Franklin Gothic Book" charset="0"/>
                <a:cs typeface="Franklin Gothic Book" charset="0"/>
              </a:defRPr>
            </a:lvl3pPr>
            <a:lvl4pPr marL="1200150" indent="-171450" defTabSz="685800">
              <a:lnSpc>
                <a:spcPts val="2250"/>
              </a:lnSpc>
              <a:spcBef>
                <a:spcPts val="0"/>
              </a:spcBef>
              <a:spcAft>
                <a:spcPts val="300"/>
              </a:spcAft>
              <a:buClr>
                <a:schemeClr val="tx1">
                  <a:lumMod val="50000"/>
                  <a:lumOff val="50000"/>
                </a:schemeClr>
              </a:buClr>
              <a:buFont typeface="Arial" charset="0"/>
              <a:buChar char="•"/>
              <a:defRPr sz="1500" b="0" i="0" spc="-75" baseline="0">
                <a:solidFill>
                  <a:schemeClr val="bg1"/>
                </a:solidFill>
                <a:latin typeface="Franklin Gothic Book" charset="0"/>
                <a:ea typeface="Franklin Gothic Book" charset="0"/>
                <a:cs typeface="Franklin Gothic Book" charset="0"/>
              </a:defRPr>
            </a:lvl4pPr>
            <a:lvl5pPr marL="1543050" indent="-171450" defTabSz="685800">
              <a:lnSpc>
                <a:spcPts val="2250"/>
              </a:lnSpc>
              <a:spcBef>
                <a:spcPts val="0"/>
              </a:spcBef>
              <a:spcAft>
                <a:spcPts val="300"/>
              </a:spcAft>
              <a:buFont typeface="Arial" panose="020B0604020202020204" pitchFamily="34" charset="0"/>
              <a:buChar char="»"/>
              <a:defRPr sz="1500" b="0" i="0" spc="-75" baseline="0">
                <a:solidFill>
                  <a:schemeClr val="bg1"/>
                </a:solidFill>
                <a:latin typeface="Franklin Gothic Book" charset="0"/>
                <a:ea typeface="Franklin Gothic Book" charset="0"/>
                <a:cs typeface="Franklin Gothic Book" charset="0"/>
              </a:defRPr>
            </a:lvl5pPr>
            <a:lvl6pPr marL="1885950" indent="-171450" defTabSz="685800">
              <a:spcBef>
                <a:spcPct val="20000"/>
              </a:spcBef>
              <a:buFont typeface="Arial" panose="020B0604020202020204" pitchFamily="34" charset="0"/>
              <a:buChar char="•"/>
              <a:defRPr sz="1500"/>
            </a:lvl6pPr>
            <a:lvl7pPr marL="2228850" indent="-171450" defTabSz="685800">
              <a:spcBef>
                <a:spcPct val="20000"/>
              </a:spcBef>
              <a:buFont typeface="Arial" panose="020B0604020202020204" pitchFamily="34" charset="0"/>
              <a:buChar char="•"/>
              <a:defRPr sz="1500"/>
            </a:lvl7pPr>
            <a:lvl8pPr marL="2571750" indent="-171450" defTabSz="685800">
              <a:spcBef>
                <a:spcPct val="20000"/>
              </a:spcBef>
              <a:buFont typeface="Arial" panose="020B0604020202020204" pitchFamily="34" charset="0"/>
              <a:buChar char="•"/>
              <a:defRPr sz="1500"/>
            </a:lvl8pPr>
            <a:lvl9pPr marL="2914650" indent="-171450" defTabSz="685800">
              <a:spcBef>
                <a:spcPct val="20000"/>
              </a:spcBef>
              <a:buFont typeface="Arial" panose="020B0604020202020204" pitchFamily="34" charset="0"/>
              <a:buChar char="•"/>
              <a:defRPr sz="1500"/>
            </a:lvl9pPr>
          </a:lstStyle>
          <a:p>
            <a:r>
              <a:rPr lang="en-US" dirty="0"/>
              <a:t>The use of selective spinal injections in the treatment of spinal-related pain disorders.</a:t>
            </a:r>
            <a:r>
              <a:rPr lang="en-US" baseline="30000" dirty="0"/>
              <a:t>3</a:t>
            </a:r>
          </a:p>
          <a:p>
            <a:pPr>
              <a:spcAft>
                <a:spcPts val="600"/>
              </a:spcAft>
            </a:pPr>
            <a:r>
              <a:rPr lang="en-US" b="1" dirty="0">
                <a:latin typeface="Franklin Gothic Demi" panose="020B0603020102020204" pitchFamily="34" charset="0"/>
              </a:rPr>
              <a:t>Goals: </a:t>
            </a:r>
          </a:p>
          <a:p>
            <a:pPr marL="285750" indent="-285750">
              <a:spcAft>
                <a:spcPts val="600"/>
              </a:spcAft>
              <a:buClr>
                <a:srgbClr val="FF6666"/>
              </a:buClr>
              <a:buFont typeface="Arial" panose="020B0604020202020204" pitchFamily="34" charset="0"/>
              <a:buChar char="•"/>
            </a:pPr>
            <a:r>
              <a:rPr lang="en-US" dirty="0"/>
              <a:t>The goal of the injection is pain/discomfort relief and/or reducing inflammation </a:t>
            </a:r>
          </a:p>
          <a:p>
            <a:pPr marL="285750" indent="-285750">
              <a:spcAft>
                <a:spcPts val="600"/>
              </a:spcAft>
              <a:buClr>
                <a:srgbClr val="FF6666"/>
              </a:buClr>
              <a:buFont typeface="Arial" panose="020B0604020202020204" pitchFamily="34" charset="0"/>
              <a:buChar char="•"/>
            </a:pPr>
            <a:r>
              <a:rPr lang="en-US" dirty="0"/>
              <a:t>Injection alone may be sufficient to provide relief </a:t>
            </a:r>
          </a:p>
          <a:p>
            <a:pPr marL="285750" indent="-285750">
              <a:spcAft>
                <a:spcPts val="600"/>
              </a:spcAft>
              <a:buClr>
                <a:srgbClr val="FF6666"/>
              </a:buClr>
              <a:buFont typeface="Arial" panose="020B0604020202020204" pitchFamily="34" charset="0"/>
              <a:buChar char="•"/>
            </a:pPr>
            <a:r>
              <a:rPr lang="en-US" dirty="0"/>
              <a:t>Commonly used in combination with a comprehensive rehabilitation program to provide additional benefit</a:t>
            </a:r>
          </a:p>
        </p:txBody>
      </p:sp>
      <p:sp>
        <p:nvSpPr>
          <p:cNvPr id="6" name="Title 1">
            <a:extLst>
              <a:ext uri="{FF2B5EF4-FFF2-40B4-BE49-F238E27FC236}">
                <a16:creationId xmlns:a16="http://schemas.microsoft.com/office/drawing/2014/main" id="{D5BCCDD8-D8BE-A748-97C3-1DD470CD1FF1}"/>
              </a:ext>
            </a:extLst>
          </p:cNvPr>
          <p:cNvSpPr txBox="1">
            <a:spLocks/>
          </p:cNvSpPr>
          <p:nvPr/>
        </p:nvSpPr>
        <p:spPr>
          <a:xfrm>
            <a:off x="282146" y="285750"/>
            <a:ext cx="3146855" cy="990602"/>
          </a:xfrm>
          <a:prstGeom prst="rect">
            <a:avLst/>
          </a:prstGeom>
        </p:spPr>
        <p:txBody>
          <a:bodyPr anchor="t" anchorCtr="0"/>
          <a:lstStyle>
            <a:lvl1pPr algn="l" defTabSz="685800" rtl="0" eaLnBrk="1" latinLnBrk="0" hangingPunct="1">
              <a:lnSpc>
                <a:spcPts val="3200"/>
              </a:lnSpc>
              <a:spcBef>
                <a:spcPct val="0"/>
              </a:spcBef>
              <a:buNone/>
              <a:defRPr sz="3000" b="0" i="0" kern="1200" spc="-38" baseline="0">
                <a:solidFill>
                  <a:schemeClr val="bg1"/>
                </a:solidFill>
                <a:effectLst>
                  <a:outerShdw blurRad="50800" dist="38100" dir="2700000" algn="tl" rotWithShape="0">
                    <a:prstClr val="black">
                      <a:alpha val="40000"/>
                    </a:prstClr>
                  </a:outerShdw>
                </a:effectLst>
                <a:latin typeface="Franklin Gothic Medium" charset="0"/>
                <a:ea typeface="Franklin Gothic Medium" charset="0"/>
                <a:cs typeface="Franklin Gothic Medium" charset="0"/>
              </a:defRPr>
            </a:lvl1pPr>
          </a:lstStyle>
          <a:p>
            <a:r>
              <a:rPr lang="en-US" spc="-50" dirty="0">
                <a:effectLst/>
              </a:rPr>
              <a:t>Minimally-Invasive Conservative Care</a:t>
            </a:r>
          </a:p>
        </p:txBody>
      </p:sp>
    </p:spTree>
    <p:extLst>
      <p:ext uri="{BB962C8B-B14F-4D97-AF65-F5344CB8AC3E}">
        <p14:creationId xmlns:p14="http://schemas.microsoft.com/office/powerpoint/2010/main" val="242574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2146" y="473103"/>
            <a:ext cx="3223054" cy="990602"/>
          </a:xfrm>
        </p:spPr>
        <p:txBody>
          <a:bodyPr anchor="t"/>
          <a:lstStyle/>
          <a:p>
            <a:r>
              <a:rPr lang="en-US" spc="-50" dirty="0">
                <a:effectLst/>
              </a:rPr>
              <a:t>Non-Instrumented Surgery</a:t>
            </a:r>
            <a:endParaRPr lang="en-US" sz="3000" spc="-50" dirty="0">
              <a:effectLst/>
              <a:latin typeface="Franklin Gothic Medium" charset="0"/>
              <a:ea typeface="Franklin Gothic Medium" charset="0"/>
              <a:cs typeface="Franklin Gothic Medium" charset="0"/>
            </a:endParaRPr>
          </a:p>
        </p:txBody>
      </p:sp>
      <p:sp>
        <p:nvSpPr>
          <p:cNvPr id="9" name="Content Placeholder 2"/>
          <p:cNvSpPr txBox="1">
            <a:spLocks/>
          </p:cNvSpPr>
          <p:nvPr/>
        </p:nvSpPr>
        <p:spPr>
          <a:xfrm>
            <a:off x="304800" y="1378696"/>
            <a:ext cx="2514600" cy="2717054"/>
          </a:xfrm>
          <a:prstGeom prst="rect">
            <a:avLst/>
          </a:prstGeom>
          <a:effectLst/>
        </p:spPr>
        <p:txBody>
          <a:bodyPr anchor="t"/>
          <a:lstStyle>
            <a:defPPr>
              <a:defRPr lang="en-US"/>
            </a:defPPr>
            <a:lvl1pPr indent="0" defTabSz="685800">
              <a:lnSpc>
                <a:spcPts val="2200"/>
              </a:lnSpc>
              <a:spcBef>
                <a:spcPts val="0"/>
              </a:spcBef>
              <a:spcAft>
                <a:spcPts val="1800"/>
              </a:spcAft>
              <a:buClr>
                <a:srgbClr val="0086F0"/>
              </a:buClr>
              <a:buSzPct val="115000"/>
              <a:buFontTx/>
              <a:buNone/>
              <a:defRPr b="0" i="0" spc="-75" baseline="0">
                <a:solidFill>
                  <a:srgbClr val="E7E7E7"/>
                </a:solidFill>
                <a:effectLst>
                  <a:outerShdw blurRad="50800" dist="38100" dir="2700000" algn="tl" rotWithShape="0">
                    <a:prstClr val="black">
                      <a:alpha val="15000"/>
                    </a:prstClr>
                  </a:outerShdw>
                </a:effectLst>
                <a:latin typeface="Franklin Gothic Book" charset="0"/>
                <a:ea typeface="Franklin Gothic Book" charset="0"/>
                <a:cs typeface="Franklin Gothic Book" charset="0"/>
              </a:defRPr>
            </a:lvl1pPr>
            <a:lvl2pPr marL="557213" indent="-214313" defTabSz="685800">
              <a:lnSpc>
                <a:spcPts val="2250"/>
              </a:lnSpc>
              <a:spcBef>
                <a:spcPts val="0"/>
              </a:spcBef>
              <a:spcAft>
                <a:spcPts val="300"/>
              </a:spcAft>
              <a:buSzPct val="110000"/>
              <a:buFont typeface="Arial" charset="0"/>
              <a:buChar char="•"/>
              <a:defRPr sz="2100" b="0" i="0" spc="-75" baseline="0">
                <a:solidFill>
                  <a:schemeClr val="bg1"/>
                </a:solidFill>
                <a:latin typeface="Franklin Gothic Book" charset="0"/>
                <a:ea typeface="Franklin Gothic Book" charset="0"/>
                <a:cs typeface="Franklin Gothic Book" charset="0"/>
              </a:defRPr>
            </a:lvl2pPr>
            <a:lvl3pPr marL="857250" indent="-171450" defTabSz="685800">
              <a:lnSpc>
                <a:spcPts val="2250"/>
              </a:lnSpc>
              <a:spcBef>
                <a:spcPts val="0"/>
              </a:spcBef>
              <a:spcAft>
                <a:spcPts val="300"/>
              </a:spcAft>
              <a:buSzPct val="75000"/>
              <a:buFont typeface=".LucidaGrandeUI" charset="0"/>
              <a:buChar char="○"/>
              <a:defRPr b="0" i="0" spc="-75" baseline="0">
                <a:solidFill>
                  <a:schemeClr val="bg1"/>
                </a:solidFill>
                <a:latin typeface="Franklin Gothic Book" charset="0"/>
                <a:ea typeface="Franklin Gothic Book" charset="0"/>
                <a:cs typeface="Franklin Gothic Book" charset="0"/>
              </a:defRPr>
            </a:lvl3pPr>
            <a:lvl4pPr marL="1200150" indent="-171450" defTabSz="685800">
              <a:lnSpc>
                <a:spcPts val="2250"/>
              </a:lnSpc>
              <a:spcBef>
                <a:spcPts val="0"/>
              </a:spcBef>
              <a:spcAft>
                <a:spcPts val="300"/>
              </a:spcAft>
              <a:buClr>
                <a:schemeClr val="tx1">
                  <a:lumMod val="50000"/>
                  <a:lumOff val="50000"/>
                </a:schemeClr>
              </a:buClr>
              <a:buFont typeface="Arial" charset="0"/>
              <a:buChar char="•"/>
              <a:defRPr sz="1500" b="0" i="0" spc="-75" baseline="0">
                <a:solidFill>
                  <a:schemeClr val="bg1"/>
                </a:solidFill>
                <a:latin typeface="Franklin Gothic Book" charset="0"/>
                <a:ea typeface="Franklin Gothic Book" charset="0"/>
                <a:cs typeface="Franklin Gothic Book" charset="0"/>
              </a:defRPr>
            </a:lvl4pPr>
            <a:lvl5pPr marL="1543050" indent="-171450" defTabSz="685800">
              <a:lnSpc>
                <a:spcPts val="2250"/>
              </a:lnSpc>
              <a:spcBef>
                <a:spcPts val="0"/>
              </a:spcBef>
              <a:spcAft>
                <a:spcPts val="300"/>
              </a:spcAft>
              <a:buFont typeface="Arial" panose="020B0604020202020204" pitchFamily="34" charset="0"/>
              <a:buChar char="»"/>
              <a:defRPr sz="1500" b="0" i="0" spc="-75" baseline="0">
                <a:solidFill>
                  <a:schemeClr val="bg1"/>
                </a:solidFill>
                <a:latin typeface="Franklin Gothic Book" charset="0"/>
                <a:ea typeface="Franklin Gothic Book" charset="0"/>
                <a:cs typeface="Franklin Gothic Book" charset="0"/>
              </a:defRPr>
            </a:lvl5pPr>
            <a:lvl6pPr marL="1885950" indent="-171450" defTabSz="685800">
              <a:spcBef>
                <a:spcPct val="20000"/>
              </a:spcBef>
              <a:buFont typeface="Arial" panose="020B0604020202020204" pitchFamily="34" charset="0"/>
              <a:buChar char="•"/>
              <a:defRPr sz="1500"/>
            </a:lvl6pPr>
            <a:lvl7pPr marL="2228850" indent="-171450" defTabSz="685800">
              <a:spcBef>
                <a:spcPct val="20000"/>
              </a:spcBef>
              <a:buFont typeface="Arial" panose="020B0604020202020204" pitchFamily="34" charset="0"/>
              <a:buChar char="•"/>
              <a:defRPr sz="1500"/>
            </a:lvl7pPr>
            <a:lvl8pPr marL="2571750" indent="-171450" defTabSz="685800">
              <a:spcBef>
                <a:spcPct val="20000"/>
              </a:spcBef>
              <a:buFont typeface="Arial" panose="020B0604020202020204" pitchFamily="34" charset="0"/>
              <a:buChar char="•"/>
              <a:defRPr sz="1500"/>
            </a:lvl8pPr>
            <a:lvl9pPr marL="2914650" indent="-171450" defTabSz="685800">
              <a:spcBef>
                <a:spcPct val="20000"/>
              </a:spcBef>
              <a:buFont typeface="Arial" panose="020B0604020202020204" pitchFamily="34" charset="0"/>
              <a:buChar char="•"/>
              <a:defRPr sz="1500"/>
            </a:lvl9pPr>
          </a:lstStyle>
          <a:p>
            <a:pPr>
              <a:lnSpc>
                <a:spcPts val="2000"/>
              </a:lnSpc>
              <a:spcAft>
                <a:spcPts val="300"/>
              </a:spcAft>
            </a:pPr>
            <a:r>
              <a:rPr lang="en-US" dirty="0">
                <a:solidFill>
                  <a:schemeClr val="bg1"/>
                </a:solidFill>
              </a:rPr>
              <a:t>Surgical procedures that involve neural decompression without the need for instrumented stabilization.</a:t>
            </a:r>
            <a:endParaRPr lang="en-US" baseline="30000" dirty="0">
              <a:solidFill>
                <a:schemeClr val="bg1"/>
              </a:solidFill>
            </a:endParaRPr>
          </a:p>
          <a:p>
            <a:pPr>
              <a:lnSpc>
                <a:spcPts val="2000"/>
              </a:lnSpc>
              <a:spcAft>
                <a:spcPts val="300"/>
              </a:spcAft>
            </a:pPr>
            <a:endParaRPr lang="en-US" baseline="30000" dirty="0">
              <a:solidFill>
                <a:schemeClr val="bg1"/>
              </a:solidFill>
            </a:endParaRPr>
          </a:p>
          <a:p>
            <a:pPr>
              <a:lnSpc>
                <a:spcPts val="2000"/>
              </a:lnSpc>
              <a:spcAft>
                <a:spcPts val="300"/>
              </a:spcAft>
            </a:pPr>
            <a:r>
              <a:rPr lang="en-US" b="1" dirty="0">
                <a:solidFill>
                  <a:schemeClr val="bg1"/>
                </a:solidFill>
                <a:latin typeface="Franklin Gothic Demi" panose="020B0603020102020204" pitchFamily="34" charset="0"/>
              </a:rPr>
              <a:t>Goals: </a:t>
            </a:r>
          </a:p>
          <a:p>
            <a:pPr marL="285750" indent="-285750">
              <a:lnSpc>
                <a:spcPts val="2000"/>
              </a:lnSpc>
              <a:spcAft>
                <a:spcPts val="300"/>
              </a:spcAft>
              <a:buClr>
                <a:srgbClr val="323399"/>
              </a:buClr>
              <a:buFont typeface="Arial" panose="020B0604020202020204" pitchFamily="34" charset="0"/>
              <a:buChar char="•"/>
            </a:pPr>
            <a:r>
              <a:rPr lang="en-US" dirty="0">
                <a:solidFill>
                  <a:schemeClr val="bg1"/>
                </a:solidFill>
              </a:rPr>
              <a:t>Decompression of neural structures</a:t>
            </a:r>
          </a:p>
          <a:p>
            <a:pPr marL="285750" indent="-285750">
              <a:lnSpc>
                <a:spcPts val="2000"/>
              </a:lnSpc>
              <a:spcAft>
                <a:spcPts val="300"/>
              </a:spcAft>
              <a:buClr>
                <a:srgbClr val="323399"/>
              </a:buClr>
              <a:buFont typeface="Arial" panose="020B0604020202020204" pitchFamily="34" charset="0"/>
              <a:buChar char="•"/>
            </a:pPr>
            <a:r>
              <a:rPr lang="en-US" dirty="0">
                <a:solidFill>
                  <a:schemeClr val="bg1"/>
                </a:solidFill>
              </a:rPr>
              <a:t>Removal or mitigation of pain generator</a:t>
            </a:r>
          </a:p>
        </p:txBody>
      </p:sp>
      <p:sp>
        <p:nvSpPr>
          <p:cNvPr id="12" name="Content Placeholder 2">
            <a:extLst>
              <a:ext uri="{FF2B5EF4-FFF2-40B4-BE49-F238E27FC236}">
                <a16:creationId xmlns:a16="http://schemas.microsoft.com/office/drawing/2014/main" id="{60BFCCE8-CC5E-3540-940B-92ACB3BBD5C5}"/>
              </a:ext>
            </a:extLst>
          </p:cNvPr>
          <p:cNvSpPr txBox="1">
            <a:spLocks/>
          </p:cNvSpPr>
          <p:nvPr/>
        </p:nvSpPr>
        <p:spPr>
          <a:xfrm>
            <a:off x="6781800" y="968404"/>
            <a:ext cx="2133600" cy="3127345"/>
          </a:xfrm>
          <a:prstGeom prst="rect">
            <a:avLst/>
          </a:prstGeom>
          <a:effectLst/>
        </p:spPr>
        <p:txBody>
          <a:bodyPr anchor="ctr"/>
          <a:lstStyle>
            <a:defPPr>
              <a:defRPr lang="en-US"/>
            </a:defPPr>
            <a:lvl1pPr indent="0" defTabSz="685800">
              <a:lnSpc>
                <a:spcPts val="2200"/>
              </a:lnSpc>
              <a:spcBef>
                <a:spcPts val="0"/>
              </a:spcBef>
              <a:spcAft>
                <a:spcPts val="1800"/>
              </a:spcAft>
              <a:buClr>
                <a:srgbClr val="0086F0"/>
              </a:buClr>
              <a:buSzPct val="115000"/>
              <a:buFontTx/>
              <a:buNone/>
              <a:defRPr b="0" i="0" spc="-75" baseline="0">
                <a:solidFill>
                  <a:srgbClr val="E7E7E7"/>
                </a:solidFill>
                <a:effectLst>
                  <a:outerShdw blurRad="50800" dist="38100" dir="2700000" algn="tl" rotWithShape="0">
                    <a:prstClr val="black">
                      <a:alpha val="15000"/>
                    </a:prstClr>
                  </a:outerShdw>
                </a:effectLst>
                <a:latin typeface="Franklin Gothic Book" charset="0"/>
                <a:ea typeface="Franklin Gothic Book" charset="0"/>
                <a:cs typeface="Franklin Gothic Book" charset="0"/>
              </a:defRPr>
            </a:lvl1pPr>
            <a:lvl2pPr marL="557213" indent="-214313" defTabSz="685800">
              <a:lnSpc>
                <a:spcPts val="2250"/>
              </a:lnSpc>
              <a:spcBef>
                <a:spcPts val="0"/>
              </a:spcBef>
              <a:spcAft>
                <a:spcPts val="300"/>
              </a:spcAft>
              <a:buSzPct val="110000"/>
              <a:buFont typeface="Arial" charset="0"/>
              <a:buChar char="•"/>
              <a:defRPr sz="2100" b="0" i="0" spc="-75" baseline="0">
                <a:solidFill>
                  <a:schemeClr val="bg1"/>
                </a:solidFill>
                <a:latin typeface="Franklin Gothic Book" charset="0"/>
                <a:ea typeface="Franklin Gothic Book" charset="0"/>
                <a:cs typeface="Franklin Gothic Book" charset="0"/>
              </a:defRPr>
            </a:lvl2pPr>
            <a:lvl3pPr marL="857250" indent="-171450" defTabSz="685800">
              <a:lnSpc>
                <a:spcPts val="2250"/>
              </a:lnSpc>
              <a:spcBef>
                <a:spcPts val="0"/>
              </a:spcBef>
              <a:spcAft>
                <a:spcPts val="300"/>
              </a:spcAft>
              <a:buSzPct val="75000"/>
              <a:buFont typeface=".LucidaGrandeUI" charset="0"/>
              <a:buChar char="○"/>
              <a:defRPr b="0" i="0" spc="-75" baseline="0">
                <a:solidFill>
                  <a:schemeClr val="bg1"/>
                </a:solidFill>
                <a:latin typeface="Franklin Gothic Book" charset="0"/>
                <a:ea typeface="Franklin Gothic Book" charset="0"/>
                <a:cs typeface="Franklin Gothic Book" charset="0"/>
              </a:defRPr>
            </a:lvl3pPr>
            <a:lvl4pPr marL="1200150" indent="-171450" defTabSz="685800">
              <a:lnSpc>
                <a:spcPts val="2250"/>
              </a:lnSpc>
              <a:spcBef>
                <a:spcPts val="0"/>
              </a:spcBef>
              <a:spcAft>
                <a:spcPts val="300"/>
              </a:spcAft>
              <a:buClr>
                <a:schemeClr val="tx1">
                  <a:lumMod val="50000"/>
                  <a:lumOff val="50000"/>
                </a:schemeClr>
              </a:buClr>
              <a:buFont typeface="Arial" charset="0"/>
              <a:buChar char="•"/>
              <a:defRPr sz="1500" b="0" i="0" spc="-75" baseline="0">
                <a:solidFill>
                  <a:schemeClr val="bg1"/>
                </a:solidFill>
                <a:latin typeface="Franklin Gothic Book" charset="0"/>
                <a:ea typeface="Franklin Gothic Book" charset="0"/>
                <a:cs typeface="Franklin Gothic Book" charset="0"/>
              </a:defRPr>
            </a:lvl4pPr>
            <a:lvl5pPr marL="1543050" indent="-171450" defTabSz="685800">
              <a:lnSpc>
                <a:spcPts val="2250"/>
              </a:lnSpc>
              <a:spcBef>
                <a:spcPts val="0"/>
              </a:spcBef>
              <a:spcAft>
                <a:spcPts val="300"/>
              </a:spcAft>
              <a:buFont typeface="Arial" panose="020B0604020202020204" pitchFamily="34" charset="0"/>
              <a:buChar char="»"/>
              <a:defRPr sz="1500" b="0" i="0" spc="-75" baseline="0">
                <a:solidFill>
                  <a:schemeClr val="bg1"/>
                </a:solidFill>
                <a:latin typeface="Franklin Gothic Book" charset="0"/>
                <a:ea typeface="Franklin Gothic Book" charset="0"/>
                <a:cs typeface="Franklin Gothic Book" charset="0"/>
              </a:defRPr>
            </a:lvl5pPr>
            <a:lvl6pPr marL="1885950" indent="-171450" defTabSz="685800">
              <a:spcBef>
                <a:spcPct val="20000"/>
              </a:spcBef>
              <a:buFont typeface="Arial" panose="020B0604020202020204" pitchFamily="34" charset="0"/>
              <a:buChar char="•"/>
              <a:defRPr sz="1500"/>
            </a:lvl6pPr>
            <a:lvl7pPr marL="2228850" indent="-171450" defTabSz="685800">
              <a:spcBef>
                <a:spcPct val="20000"/>
              </a:spcBef>
              <a:buFont typeface="Arial" panose="020B0604020202020204" pitchFamily="34" charset="0"/>
              <a:buChar char="•"/>
              <a:defRPr sz="1500"/>
            </a:lvl7pPr>
            <a:lvl8pPr marL="2571750" indent="-171450" defTabSz="685800">
              <a:spcBef>
                <a:spcPct val="20000"/>
              </a:spcBef>
              <a:buFont typeface="Arial" panose="020B0604020202020204" pitchFamily="34" charset="0"/>
              <a:buChar char="•"/>
              <a:defRPr sz="1500"/>
            </a:lvl8pPr>
            <a:lvl9pPr marL="2914650" indent="-171450" defTabSz="685800">
              <a:spcBef>
                <a:spcPct val="20000"/>
              </a:spcBef>
              <a:buFont typeface="Arial" panose="020B0604020202020204" pitchFamily="34" charset="0"/>
              <a:buChar char="•"/>
              <a:defRPr sz="1500"/>
            </a:lvl9pPr>
          </a:lstStyle>
          <a:p>
            <a:pPr>
              <a:lnSpc>
                <a:spcPts val="2000"/>
              </a:lnSpc>
              <a:spcAft>
                <a:spcPts val="300"/>
              </a:spcAft>
            </a:pPr>
            <a:r>
              <a:rPr lang="en-US" b="1" dirty="0">
                <a:solidFill>
                  <a:schemeClr val="bg1"/>
                </a:solidFill>
                <a:latin typeface="Franklin Gothic Demi" panose="020B0603020102020204" pitchFamily="34" charset="0"/>
              </a:rPr>
              <a:t>Examples:</a:t>
            </a:r>
          </a:p>
          <a:p>
            <a:pPr marL="285750" indent="-285750">
              <a:lnSpc>
                <a:spcPts val="2000"/>
              </a:lnSpc>
              <a:spcAft>
                <a:spcPts val="300"/>
              </a:spcAft>
              <a:buClr>
                <a:srgbClr val="323399"/>
              </a:buClr>
              <a:buFont typeface="Arial" panose="020B0604020202020204" pitchFamily="34" charset="0"/>
              <a:buChar char="•"/>
            </a:pPr>
            <a:r>
              <a:rPr lang="en-US" dirty="0">
                <a:solidFill>
                  <a:schemeClr val="bg1"/>
                </a:solidFill>
              </a:rPr>
              <a:t>Foraminotomy </a:t>
            </a:r>
          </a:p>
          <a:p>
            <a:pPr marL="285750" indent="-285750">
              <a:lnSpc>
                <a:spcPts val="2000"/>
              </a:lnSpc>
              <a:spcAft>
                <a:spcPts val="300"/>
              </a:spcAft>
              <a:buClr>
                <a:srgbClr val="323399"/>
              </a:buClr>
              <a:buFont typeface="Arial" panose="020B0604020202020204" pitchFamily="34" charset="0"/>
              <a:buChar char="•"/>
            </a:pPr>
            <a:r>
              <a:rPr lang="en-US" dirty="0">
                <a:solidFill>
                  <a:schemeClr val="bg1"/>
                </a:solidFill>
              </a:rPr>
              <a:t>Laminectomy </a:t>
            </a:r>
          </a:p>
          <a:p>
            <a:pPr marL="285750" indent="-285750">
              <a:lnSpc>
                <a:spcPts val="2000"/>
              </a:lnSpc>
              <a:spcAft>
                <a:spcPts val="300"/>
              </a:spcAft>
              <a:buClr>
                <a:srgbClr val="323399"/>
              </a:buClr>
              <a:buFont typeface="Arial" panose="020B0604020202020204" pitchFamily="34" charset="0"/>
              <a:buChar char="•"/>
            </a:pPr>
            <a:r>
              <a:rPr lang="en-US" dirty="0">
                <a:solidFill>
                  <a:schemeClr val="bg1"/>
                </a:solidFill>
              </a:rPr>
              <a:t>Microdiscectomy</a:t>
            </a:r>
          </a:p>
        </p:txBody>
      </p:sp>
      <p:sp>
        <p:nvSpPr>
          <p:cNvPr id="3" name="Freeform 2">
            <a:extLst>
              <a:ext uri="{FF2B5EF4-FFF2-40B4-BE49-F238E27FC236}">
                <a16:creationId xmlns:a16="http://schemas.microsoft.com/office/drawing/2014/main" id="{F647FFC7-4ACA-C94D-9B42-FB063667A5DC}"/>
              </a:ext>
            </a:extLst>
          </p:cNvPr>
          <p:cNvSpPr>
            <a:spLocks/>
          </p:cNvSpPr>
          <p:nvPr/>
        </p:nvSpPr>
        <p:spPr>
          <a:xfrm flipH="1">
            <a:off x="3406346" y="-8754"/>
            <a:ext cx="3223054" cy="5152254"/>
          </a:xfrm>
          <a:custGeom>
            <a:avLst/>
            <a:gdLst>
              <a:gd name="connsiteX0" fmla="*/ 0 w 1474573"/>
              <a:gd name="connsiteY0" fmla="*/ 32952 h 5148649"/>
              <a:gd name="connsiteX1" fmla="*/ 0 w 1474573"/>
              <a:gd name="connsiteY1" fmla="*/ 5148649 h 5148649"/>
              <a:gd name="connsiteX2" fmla="*/ 123567 w 1474573"/>
              <a:gd name="connsiteY2" fmla="*/ 5148649 h 5148649"/>
              <a:gd name="connsiteX3" fmla="*/ 1474573 w 1474573"/>
              <a:gd name="connsiteY3" fmla="*/ 5148649 h 5148649"/>
              <a:gd name="connsiteX4" fmla="*/ 1474573 w 1474573"/>
              <a:gd name="connsiteY4" fmla="*/ 0 h 5148649"/>
              <a:gd name="connsiteX5" fmla="*/ 0 w 1474573"/>
              <a:gd name="connsiteY5" fmla="*/ 32952 h 5148649"/>
              <a:gd name="connsiteX0" fmla="*/ 0 w 1474573"/>
              <a:gd name="connsiteY0" fmla="*/ 16476 h 5148649"/>
              <a:gd name="connsiteX1" fmla="*/ 0 w 1474573"/>
              <a:gd name="connsiteY1" fmla="*/ 5148649 h 5148649"/>
              <a:gd name="connsiteX2" fmla="*/ 123567 w 1474573"/>
              <a:gd name="connsiteY2" fmla="*/ 5148649 h 5148649"/>
              <a:gd name="connsiteX3" fmla="*/ 1474573 w 1474573"/>
              <a:gd name="connsiteY3" fmla="*/ 5148649 h 5148649"/>
              <a:gd name="connsiteX4" fmla="*/ 1474573 w 1474573"/>
              <a:gd name="connsiteY4" fmla="*/ 0 h 5148649"/>
              <a:gd name="connsiteX5" fmla="*/ 0 w 1474573"/>
              <a:gd name="connsiteY5" fmla="*/ 16476 h 5148649"/>
              <a:gd name="connsiteX0" fmla="*/ 16154 w 1498965"/>
              <a:gd name="connsiteY0" fmla="*/ 16476 h 5165125"/>
              <a:gd name="connsiteX1" fmla="*/ 16154 w 1498965"/>
              <a:gd name="connsiteY1" fmla="*/ 5148649 h 5165125"/>
              <a:gd name="connsiteX2" fmla="*/ 139721 w 1498965"/>
              <a:gd name="connsiteY2" fmla="*/ 5148649 h 5165125"/>
              <a:gd name="connsiteX3" fmla="*/ 1498965 w 1498965"/>
              <a:gd name="connsiteY3" fmla="*/ 5165125 h 5165125"/>
              <a:gd name="connsiteX4" fmla="*/ 1490727 w 1498965"/>
              <a:gd name="connsiteY4" fmla="*/ 0 h 5165125"/>
              <a:gd name="connsiteX5" fmla="*/ 16154 w 1498965"/>
              <a:gd name="connsiteY5" fmla="*/ 16476 h 5165125"/>
              <a:gd name="connsiteX0" fmla="*/ 0 w 1482811"/>
              <a:gd name="connsiteY0" fmla="*/ 16476 h 5321643"/>
              <a:gd name="connsiteX1" fmla="*/ 0 w 1482811"/>
              <a:gd name="connsiteY1" fmla="*/ 5148649 h 5321643"/>
              <a:gd name="connsiteX2" fmla="*/ 403653 w 1482811"/>
              <a:gd name="connsiteY2" fmla="*/ 5321643 h 5321643"/>
              <a:gd name="connsiteX3" fmla="*/ 1482811 w 1482811"/>
              <a:gd name="connsiteY3" fmla="*/ 5165125 h 5321643"/>
              <a:gd name="connsiteX4" fmla="*/ 1474573 w 1482811"/>
              <a:gd name="connsiteY4" fmla="*/ 0 h 5321643"/>
              <a:gd name="connsiteX5" fmla="*/ 0 w 1482811"/>
              <a:gd name="connsiteY5" fmla="*/ 16476 h 5321643"/>
              <a:gd name="connsiteX0" fmla="*/ 0 w 1482811"/>
              <a:gd name="connsiteY0" fmla="*/ 16476 h 5800527"/>
              <a:gd name="connsiteX1" fmla="*/ 0 w 1482811"/>
              <a:gd name="connsiteY1" fmla="*/ 5148649 h 5800527"/>
              <a:gd name="connsiteX2" fmla="*/ 1482811 w 1482811"/>
              <a:gd name="connsiteY2" fmla="*/ 5165125 h 5800527"/>
              <a:gd name="connsiteX3" fmla="*/ 1474573 w 1482811"/>
              <a:gd name="connsiteY3" fmla="*/ 0 h 5800527"/>
              <a:gd name="connsiteX4" fmla="*/ 0 w 1482811"/>
              <a:gd name="connsiteY4" fmla="*/ 16476 h 5800527"/>
              <a:gd name="connsiteX0" fmla="*/ 0 w 1482811"/>
              <a:gd name="connsiteY0" fmla="*/ 16476 h 5544083"/>
              <a:gd name="connsiteX1" fmla="*/ 0 w 1482811"/>
              <a:gd name="connsiteY1" fmla="*/ 5148649 h 5544083"/>
              <a:gd name="connsiteX2" fmla="*/ 1482811 w 1482811"/>
              <a:gd name="connsiteY2" fmla="*/ 5165125 h 5544083"/>
              <a:gd name="connsiteX3" fmla="*/ 1474573 w 1482811"/>
              <a:gd name="connsiteY3" fmla="*/ 0 h 5544083"/>
              <a:gd name="connsiteX4" fmla="*/ 0 w 1482811"/>
              <a:gd name="connsiteY4" fmla="*/ 16476 h 5544083"/>
              <a:gd name="connsiteX0" fmla="*/ 0 w 1482811"/>
              <a:gd name="connsiteY0" fmla="*/ 16476 h 5165125"/>
              <a:gd name="connsiteX1" fmla="*/ 0 w 1482811"/>
              <a:gd name="connsiteY1" fmla="*/ 5148649 h 5165125"/>
              <a:gd name="connsiteX2" fmla="*/ 1482811 w 1482811"/>
              <a:gd name="connsiteY2" fmla="*/ 5165125 h 5165125"/>
              <a:gd name="connsiteX3" fmla="*/ 1474573 w 1482811"/>
              <a:gd name="connsiteY3" fmla="*/ 0 h 5165125"/>
              <a:gd name="connsiteX4" fmla="*/ 0 w 1482811"/>
              <a:gd name="connsiteY4" fmla="*/ 16476 h 5165125"/>
              <a:gd name="connsiteX0" fmla="*/ 8238 w 1482811"/>
              <a:gd name="connsiteY0" fmla="*/ 8238 h 5165125"/>
              <a:gd name="connsiteX1" fmla="*/ 0 w 1482811"/>
              <a:gd name="connsiteY1" fmla="*/ 5148649 h 5165125"/>
              <a:gd name="connsiteX2" fmla="*/ 1482811 w 1482811"/>
              <a:gd name="connsiteY2" fmla="*/ 5165125 h 5165125"/>
              <a:gd name="connsiteX3" fmla="*/ 1474573 w 1482811"/>
              <a:gd name="connsiteY3" fmla="*/ 0 h 5165125"/>
              <a:gd name="connsiteX4" fmla="*/ 8238 w 1482811"/>
              <a:gd name="connsiteY4" fmla="*/ 8238 h 5165125"/>
              <a:gd name="connsiteX0" fmla="*/ 8238 w 1493108"/>
              <a:gd name="connsiteY0" fmla="*/ 8238 h 5165125"/>
              <a:gd name="connsiteX1" fmla="*/ 0 w 1493108"/>
              <a:gd name="connsiteY1" fmla="*/ 5148649 h 5165125"/>
              <a:gd name="connsiteX2" fmla="*/ 1482811 w 1493108"/>
              <a:gd name="connsiteY2" fmla="*/ 5165125 h 5165125"/>
              <a:gd name="connsiteX3" fmla="*/ 1493108 w 1493108"/>
              <a:gd name="connsiteY3" fmla="*/ 2529531 h 5165125"/>
              <a:gd name="connsiteX4" fmla="*/ 1474573 w 1493108"/>
              <a:gd name="connsiteY4" fmla="*/ 0 h 5165125"/>
              <a:gd name="connsiteX5" fmla="*/ 8238 w 1493108"/>
              <a:gd name="connsiteY5" fmla="*/ 8238 h 5165125"/>
              <a:gd name="connsiteX0" fmla="*/ 8238 w 1732005"/>
              <a:gd name="connsiteY0" fmla="*/ 8238 h 5165125"/>
              <a:gd name="connsiteX1" fmla="*/ 0 w 1732005"/>
              <a:gd name="connsiteY1" fmla="*/ 5148649 h 5165125"/>
              <a:gd name="connsiteX2" fmla="*/ 1482811 w 1732005"/>
              <a:gd name="connsiteY2" fmla="*/ 5165125 h 5165125"/>
              <a:gd name="connsiteX3" fmla="*/ 1732005 w 1732005"/>
              <a:gd name="connsiteY3" fmla="*/ 2521293 h 5165125"/>
              <a:gd name="connsiteX4" fmla="*/ 1474573 w 1732005"/>
              <a:gd name="connsiteY4" fmla="*/ 0 h 5165125"/>
              <a:gd name="connsiteX5" fmla="*/ 8238 w 1732005"/>
              <a:gd name="connsiteY5" fmla="*/ 8238 h 5165125"/>
              <a:gd name="connsiteX0" fmla="*/ 8238 w 1732005"/>
              <a:gd name="connsiteY0" fmla="*/ 8238 h 5165125"/>
              <a:gd name="connsiteX1" fmla="*/ 0 w 1732005"/>
              <a:gd name="connsiteY1" fmla="*/ 5148649 h 5165125"/>
              <a:gd name="connsiteX2" fmla="*/ 1482811 w 1732005"/>
              <a:gd name="connsiteY2" fmla="*/ 5165125 h 5165125"/>
              <a:gd name="connsiteX3" fmla="*/ 1732005 w 1732005"/>
              <a:gd name="connsiteY3" fmla="*/ 2521293 h 5165125"/>
              <a:gd name="connsiteX4" fmla="*/ 1474573 w 1732005"/>
              <a:gd name="connsiteY4" fmla="*/ 0 h 5165125"/>
              <a:gd name="connsiteX5" fmla="*/ 8238 w 1732005"/>
              <a:gd name="connsiteY5" fmla="*/ 8238 h 5165125"/>
              <a:gd name="connsiteX0" fmla="*/ 8238 w 1732005"/>
              <a:gd name="connsiteY0" fmla="*/ 8238 h 5165125"/>
              <a:gd name="connsiteX1" fmla="*/ 0 w 1732005"/>
              <a:gd name="connsiteY1" fmla="*/ 5148649 h 5165125"/>
              <a:gd name="connsiteX2" fmla="*/ 1482811 w 1732005"/>
              <a:gd name="connsiteY2" fmla="*/ 5165125 h 5165125"/>
              <a:gd name="connsiteX3" fmla="*/ 1732005 w 1732005"/>
              <a:gd name="connsiteY3" fmla="*/ 2521293 h 5165125"/>
              <a:gd name="connsiteX4" fmla="*/ 1474573 w 1732005"/>
              <a:gd name="connsiteY4" fmla="*/ 0 h 5165125"/>
              <a:gd name="connsiteX5" fmla="*/ 8238 w 1732005"/>
              <a:gd name="connsiteY5" fmla="*/ 8238 h 5165125"/>
              <a:gd name="connsiteX0" fmla="*/ 8238 w 1732005"/>
              <a:gd name="connsiteY0" fmla="*/ 8238 h 5156887"/>
              <a:gd name="connsiteX1" fmla="*/ 0 w 1732005"/>
              <a:gd name="connsiteY1" fmla="*/ 5148649 h 5156887"/>
              <a:gd name="connsiteX2" fmla="*/ 1475280 w 1732005"/>
              <a:gd name="connsiteY2" fmla="*/ 5156887 h 5156887"/>
              <a:gd name="connsiteX3" fmla="*/ 1732005 w 1732005"/>
              <a:gd name="connsiteY3" fmla="*/ 2521293 h 5156887"/>
              <a:gd name="connsiteX4" fmla="*/ 1474573 w 1732005"/>
              <a:gd name="connsiteY4" fmla="*/ 0 h 5156887"/>
              <a:gd name="connsiteX5" fmla="*/ 8238 w 1732005"/>
              <a:gd name="connsiteY5" fmla="*/ 8238 h 515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2005" h="5156887">
                <a:moveTo>
                  <a:pt x="8238" y="8238"/>
                </a:moveTo>
                <a:lnTo>
                  <a:pt x="0" y="5148649"/>
                </a:lnTo>
                <a:lnTo>
                  <a:pt x="1475280" y="5156887"/>
                </a:lnTo>
                <a:lnTo>
                  <a:pt x="1732005" y="2521293"/>
                </a:lnTo>
                <a:lnTo>
                  <a:pt x="1474573" y="0"/>
                </a:lnTo>
                <a:lnTo>
                  <a:pt x="8238" y="8238"/>
                </a:lnTo>
                <a:close/>
              </a:path>
            </a:pathLst>
          </a:custGeom>
          <a:blipFill dpi="0" rotWithShape="1">
            <a:blip r:embed="rId2" cstate="print">
              <a:extLst>
                <a:ext uri="{28A0092B-C50C-407E-A947-70E740481C1C}">
                  <a14:useLocalDpi xmlns:a14="http://schemas.microsoft.com/office/drawing/2010/main" val="0"/>
                </a:ext>
              </a:extLst>
            </a:blip>
            <a:srcRect/>
            <a:stretch>
              <a:fillRect l="-74386" t="-535" r="-68540" b="-535"/>
            </a:stretch>
          </a:blipFill>
          <a:ln>
            <a:noFill/>
          </a:ln>
          <a:effectLst>
            <a:outerShdw dist="101600" dir="10800000" algn="r" rotWithShape="0">
              <a:schemeClr val="bg1">
                <a:alpha val="4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spTree>
    <p:extLst>
      <p:ext uri="{BB962C8B-B14F-4D97-AF65-F5344CB8AC3E}">
        <p14:creationId xmlns:p14="http://schemas.microsoft.com/office/powerpoint/2010/main" val="16879233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44152</TotalTime>
  <Words>1707</Words>
  <Application>Microsoft Office PowerPoint</Application>
  <PresentationFormat>On-screen Show (16:9)</PresentationFormat>
  <Paragraphs>281</Paragraphs>
  <Slides>24</Slides>
  <Notes>15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.LucidaGrandeUI</vt:lpstr>
      <vt:lpstr>Arial</vt:lpstr>
      <vt:lpstr>Calibri</vt:lpstr>
      <vt:lpstr>Franklin Gothic Book</vt:lpstr>
      <vt:lpstr>Franklin Gothic Demi</vt:lpstr>
      <vt:lpstr>Franklin Gothic Demi Cond</vt:lpstr>
      <vt:lpstr>Franklin Gothic Medium</vt:lpstr>
      <vt:lpstr>Franklin Gothic Medium Cond</vt:lpstr>
      <vt:lpstr>Lato</vt:lpstr>
      <vt:lpstr>Times</vt:lpstr>
      <vt:lpstr>Wingdings</vt:lpstr>
      <vt:lpstr>Office Theme</vt:lpstr>
      <vt:lpstr>PowerPoint Presentation</vt:lpstr>
      <vt:lpstr>Overview &amp; Introduction</vt:lpstr>
      <vt:lpstr>Neck Pain &amp; Discomfort</vt:lpstr>
      <vt:lpstr>Symptomatic Cervical Disc Disease (SCDD)</vt:lpstr>
      <vt:lpstr>DDD Cascade</vt:lpstr>
      <vt:lpstr>Interventional/DDD Cascade</vt:lpstr>
      <vt:lpstr>Conservative Care</vt:lpstr>
      <vt:lpstr>PowerPoint Presentation</vt:lpstr>
      <vt:lpstr>Non-Instrumented Surgery</vt:lpstr>
      <vt:lpstr>Surgical Intervention: Total Disc Replacement (TDR)</vt:lpstr>
      <vt:lpstr>Surgical Intervention: Anterior Fusion</vt:lpstr>
      <vt:lpstr>Surgical Intervention: Posterior Fusion</vt:lpstr>
      <vt:lpstr>PowerPoint Presentation</vt:lpstr>
      <vt:lpstr>PowerPoint Presentation</vt:lpstr>
      <vt:lpstr>PowerPoint Presentation</vt:lpstr>
      <vt:lpstr>Surgical Intervention Advancements: TDR Benefits</vt:lpstr>
      <vt:lpstr>Surgical Intervention Advancements: TDR Benefits</vt:lpstr>
      <vt:lpstr>Surgical Intervention Advancements:  Stand-Alone ACDF Benefits</vt:lpstr>
      <vt:lpstr>Cervical Fusion: Cage with Plate Vs. Stand-Alone</vt:lpstr>
      <vt:lpstr>PowerPoint Presentation</vt:lpstr>
      <vt:lpstr>PowerPoint Presentation</vt:lpstr>
      <vt:lpstr>Benefits Comparison</vt:lpstr>
      <vt:lpstr>So When Should You Refer a Patient?</vt:lpstr>
      <vt:lpstr>Thank You!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Treating Patients with Degenerative Disc Disease</dc:title>
  <dc:creator>Todd Green</dc:creator>
  <cp:lastModifiedBy>Todd Green</cp:lastModifiedBy>
  <cp:revision>319</cp:revision>
  <cp:lastPrinted>2021-06-14T19:25:29Z</cp:lastPrinted>
  <dcterms:created xsi:type="dcterms:W3CDTF">2016-11-10T00:47:36Z</dcterms:created>
  <dcterms:modified xsi:type="dcterms:W3CDTF">2021-11-16T19:09:29Z</dcterms:modified>
</cp:coreProperties>
</file>