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13716000" cy="13716000"/>
  <p:notesSz cx="6858000" cy="9144000"/>
  <p:defaultTextStyle>
    <a:defPPr>
      <a:defRPr lang="en-US"/>
    </a:defPPr>
    <a:lvl1pPr marL="0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4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9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2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3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39"/>
    <p:restoredTop sz="88549"/>
  </p:normalViewPr>
  <p:slideViewPr>
    <p:cSldViewPr snapToGrid="0" snapToObjects="1">
      <p:cViewPr varScale="1">
        <p:scale>
          <a:sx n="55" d="100"/>
          <a:sy n="55" d="100"/>
        </p:scale>
        <p:origin x="341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99F11-9BEC-124D-A999-0BAA69A169EE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F3ABE-A04C-5841-AAD9-FA0F8FAC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0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Owned by </a:t>
            </a:r>
            <a:r>
              <a:rPr lang="en-US" dirty="0" err="1"/>
              <a:t>Centinel</a:t>
            </a:r>
            <a:r>
              <a:rPr lang="en-US"/>
              <a:t> Spine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F3ABE-A04C-5841-AAD9-FA0F8FAC2E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1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2" y="2244729"/>
            <a:ext cx="11658600" cy="4775199"/>
          </a:xfrm>
          <a:prstGeom prst="rect">
            <a:avLst/>
          </a:prstGeom>
        </p:spPr>
        <p:txBody>
          <a:bodyPr anchor="b"/>
          <a:lstStyle>
            <a:lvl1pPr algn="ctr"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2" y="7204077"/>
            <a:ext cx="10287000" cy="33115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29" indent="0" algn="ctr">
              <a:buNone/>
              <a:defRPr sz="3000"/>
            </a:lvl2pPr>
            <a:lvl3pPr marL="1371458" indent="0" algn="ctr">
              <a:buNone/>
              <a:defRPr sz="2700"/>
            </a:lvl3pPr>
            <a:lvl4pPr marL="2057184" indent="0" algn="ctr">
              <a:buNone/>
              <a:defRPr sz="2398"/>
            </a:lvl4pPr>
            <a:lvl5pPr marL="2742913" indent="0" algn="ctr">
              <a:buNone/>
              <a:defRPr sz="2398"/>
            </a:lvl5pPr>
            <a:lvl6pPr marL="3428642" indent="0" algn="ctr">
              <a:buNone/>
              <a:defRPr sz="2398"/>
            </a:lvl6pPr>
            <a:lvl7pPr marL="4114371" indent="0" algn="ctr">
              <a:buNone/>
              <a:defRPr sz="2398"/>
            </a:lvl7pPr>
            <a:lvl8pPr marL="4800098" indent="0" algn="ctr">
              <a:buNone/>
              <a:defRPr sz="2398"/>
            </a:lvl8pPr>
            <a:lvl9pPr marL="5485826" indent="0" algn="ctr">
              <a:buNone/>
              <a:defRPr sz="23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6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7" y="3651250"/>
            <a:ext cx="1183005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5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4" y="730254"/>
            <a:ext cx="2957513" cy="116236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4"/>
            <a:ext cx="8701089" cy="116236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7" y="3651250"/>
            <a:ext cx="1183005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8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3" y="3419482"/>
            <a:ext cx="11830050" cy="5705473"/>
          </a:xfrm>
          <a:prstGeom prst="rect">
            <a:avLst/>
          </a:prstGeom>
        </p:spPr>
        <p:txBody>
          <a:bodyPr anchor="b"/>
          <a:lstStyle>
            <a:lvl1pPr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3" y="9178930"/>
            <a:ext cx="11830050" cy="3000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2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5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84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4pPr>
            <a:lvl5pPr marL="2742913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5pPr>
            <a:lvl6pPr marL="3428642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6pPr>
            <a:lvl7pPr marL="4114371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7pPr>
            <a:lvl8pPr marL="4800098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8pPr>
            <a:lvl9pPr marL="5485826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6" y="3651250"/>
            <a:ext cx="5829302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6" y="3651250"/>
            <a:ext cx="5829302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2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4" y="3362328"/>
            <a:ext cx="5802510" cy="164782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29" indent="0">
              <a:buNone/>
              <a:defRPr sz="3000" b="1"/>
            </a:lvl2pPr>
            <a:lvl3pPr marL="1371458" indent="0">
              <a:buNone/>
              <a:defRPr sz="2700" b="1"/>
            </a:lvl3pPr>
            <a:lvl4pPr marL="2057184" indent="0">
              <a:buNone/>
              <a:defRPr sz="2398" b="1"/>
            </a:lvl4pPr>
            <a:lvl5pPr marL="2742913" indent="0">
              <a:buNone/>
              <a:defRPr sz="2398" b="1"/>
            </a:lvl5pPr>
            <a:lvl6pPr marL="3428642" indent="0">
              <a:buNone/>
              <a:defRPr sz="2398" b="1"/>
            </a:lvl6pPr>
            <a:lvl7pPr marL="4114371" indent="0">
              <a:buNone/>
              <a:defRPr sz="2398" b="1"/>
            </a:lvl7pPr>
            <a:lvl8pPr marL="4800098" indent="0">
              <a:buNone/>
              <a:defRPr sz="2398" b="1"/>
            </a:lvl8pPr>
            <a:lvl9pPr marL="5485826" indent="0">
              <a:buNone/>
              <a:defRPr sz="23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4" y="5010151"/>
            <a:ext cx="5802510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30" y="3362328"/>
            <a:ext cx="5831087" cy="164782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29" indent="0">
              <a:buNone/>
              <a:defRPr sz="3000" b="1"/>
            </a:lvl2pPr>
            <a:lvl3pPr marL="1371458" indent="0">
              <a:buNone/>
              <a:defRPr sz="2700" b="1"/>
            </a:lvl3pPr>
            <a:lvl4pPr marL="2057184" indent="0">
              <a:buNone/>
              <a:defRPr sz="2398" b="1"/>
            </a:lvl4pPr>
            <a:lvl5pPr marL="2742913" indent="0">
              <a:buNone/>
              <a:defRPr sz="2398" b="1"/>
            </a:lvl5pPr>
            <a:lvl6pPr marL="3428642" indent="0">
              <a:buNone/>
              <a:defRPr sz="2398" b="1"/>
            </a:lvl6pPr>
            <a:lvl7pPr marL="4114371" indent="0">
              <a:buNone/>
              <a:defRPr sz="2398" b="1"/>
            </a:lvl7pPr>
            <a:lvl8pPr marL="4800098" indent="0">
              <a:buNone/>
              <a:defRPr sz="2398" b="1"/>
            </a:lvl8pPr>
            <a:lvl9pPr marL="5485826" indent="0">
              <a:buNone/>
              <a:defRPr sz="23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30" y="5010151"/>
            <a:ext cx="5831087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5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5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0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5" y="914400"/>
            <a:ext cx="4423768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8" y="1974856"/>
            <a:ext cx="6943727" cy="9747249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5" y="4114800"/>
            <a:ext cx="4423768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/>
            </a:lvl1pPr>
            <a:lvl2pPr marL="685729" indent="0">
              <a:buNone/>
              <a:defRPr sz="2100"/>
            </a:lvl2pPr>
            <a:lvl3pPr marL="1371458" indent="0">
              <a:buNone/>
              <a:defRPr sz="1800"/>
            </a:lvl3pPr>
            <a:lvl4pPr marL="2057184" indent="0">
              <a:buNone/>
              <a:defRPr sz="1500"/>
            </a:lvl4pPr>
            <a:lvl5pPr marL="2742913" indent="0">
              <a:buNone/>
              <a:defRPr sz="1500"/>
            </a:lvl5pPr>
            <a:lvl6pPr marL="3428642" indent="0">
              <a:buNone/>
              <a:defRPr sz="1500"/>
            </a:lvl6pPr>
            <a:lvl7pPr marL="4114371" indent="0">
              <a:buNone/>
              <a:defRPr sz="1500"/>
            </a:lvl7pPr>
            <a:lvl8pPr marL="4800098" indent="0">
              <a:buNone/>
              <a:defRPr sz="1500"/>
            </a:lvl8pPr>
            <a:lvl9pPr marL="548582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5" y="914400"/>
            <a:ext cx="4423768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8" y="1974856"/>
            <a:ext cx="6943727" cy="974724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800"/>
            </a:lvl1pPr>
            <a:lvl2pPr marL="685729" indent="0">
              <a:buNone/>
              <a:defRPr sz="4200"/>
            </a:lvl2pPr>
            <a:lvl3pPr marL="1371458" indent="0">
              <a:buNone/>
              <a:defRPr sz="3600"/>
            </a:lvl3pPr>
            <a:lvl4pPr marL="2057184" indent="0">
              <a:buNone/>
              <a:defRPr sz="3000"/>
            </a:lvl4pPr>
            <a:lvl5pPr marL="2742913" indent="0">
              <a:buNone/>
              <a:defRPr sz="3000"/>
            </a:lvl5pPr>
            <a:lvl6pPr marL="3428642" indent="0">
              <a:buNone/>
              <a:defRPr sz="3000"/>
            </a:lvl6pPr>
            <a:lvl7pPr marL="4114371" indent="0">
              <a:buNone/>
              <a:defRPr sz="3000"/>
            </a:lvl7pPr>
            <a:lvl8pPr marL="4800098" indent="0">
              <a:buNone/>
              <a:defRPr sz="3000"/>
            </a:lvl8pPr>
            <a:lvl9pPr marL="5485826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5" y="4114800"/>
            <a:ext cx="4423768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/>
            </a:lvl1pPr>
            <a:lvl2pPr marL="685729" indent="0">
              <a:buNone/>
              <a:defRPr sz="2100"/>
            </a:lvl2pPr>
            <a:lvl3pPr marL="1371458" indent="0">
              <a:buNone/>
              <a:defRPr sz="1800"/>
            </a:lvl3pPr>
            <a:lvl4pPr marL="2057184" indent="0">
              <a:buNone/>
              <a:defRPr sz="1500"/>
            </a:lvl4pPr>
            <a:lvl5pPr marL="2742913" indent="0">
              <a:buNone/>
              <a:defRPr sz="1500"/>
            </a:lvl5pPr>
            <a:lvl6pPr marL="3428642" indent="0">
              <a:buNone/>
              <a:defRPr sz="1500"/>
            </a:lvl6pPr>
            <a:lvl7pPr marL="4114371" indent="0">
              <a:buNone/>
              <a:defRPr sz="1500"/>
            </a:lvl7pPr>
            <a:lvl8pPr marL="4800098" indent="0">
              <a:buNone/>
              <a:defRPr sz="1500"/>
            </a:lvl8pPr>
            <a:lvl9pPr marL="548582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3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D527546-65B3-4042-9D19-0E6B9B62E657}"/>
              </a:ext>
            </a:extLst>
          </p:cNvPr>
          <p:cNvGrpSpPr/>
          <p:nvPr userDrawn="1"/>
        </p:nvGrpSpPr>
        <p:grpSpPr>
          <a:xfrm>
            <a:off x="318053" y="0"/>
            <a:ext cx="6404114" cy="13716000"/>
            <a:chOff x="32997" y="2"/>
            <a:chExt cx="5274499" cy="13716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4F316B-0099-4F48-B4D2-9034BE7512C0}"/>
                </a:ext>
              </a:extLst>
            </p:cNvPr>
            <p:cNvSpPr/>
            <p:nvPr userDrawn="1"/>
          </p:nvSpPr>
          <p:spPr>
            <a:xfrm>
              <a:off x="32997" y="2"/>
              <a:ext cx="5274499" cy="137160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 dirty="0"/>
                <a:t>v</a:t>
              </a:r>
            </a:p>
          </p:txBody>
        </p:sp>
        <p:sp>
          <p:nvSpPr>
            <p:cNvPr id="11" name="Manual Input 10">
              <a:extLst>
                <a:ext uri="{FF2B5EF4-FFF2-40B4-BE49-F238E27FC236}">
                  <a16:creationId xmlns:a16="http://schemas.microsoft.com/office/drawing/2014/main" id="{8254F2C4-575B-0846-B42E-23D0FC62119C}"/>
                </a:ext>
              </a:extLst>
            </p:cNvPr>
            <p:cNvSpPr/>
            <p:nvPr userDrawn="1"/>
          </p:nvSpPr>
          <p:spPr>
            <a:xfrm>
              <a:off x="32997" y="4945777"/>
              <a:ext cx="5274499" cy="8770221"/>
            </a:xfrm>
            <a:prstGeom prst="flowChartManualInpu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 dirty="0"/>
                <a:t>v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15875B-6472-F249-B8A3-9F0FD1056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38692" r="31273" b="13882"/>
          <a:stretch/>
        </p:blipFill>
        <p:spPr>
          <a:xfrm flipH="1">
            <a:off x="2906559" y="6866394"/>
            <a:ext cx="3815608" cy="61538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1675CE-69BA-EF4B-863E-4E36E6BACDBF}"/>
              </a:ext>
            </a:extLst>
          </p:cNvPr>
          <p:cNvSpPr/>
          <p:nvPr userDrawn="1"/>
        </p:nvSpPr>
        <p:spPr>
          <a:xfrm>
            <a:off x="0" y="0"/>
            <a:ext cx="318053" cy="13716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0"/>
                </a:schemeClr>
              </a:gs>
              <a:gs pos="52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33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4084A8-934C-EC41-84B7-4B36C8CF2B80}"/>
              </a:ext>
            </a:extLst>
          </p:cNvPr>
          <p:cNvSpPr/>
          <p:nvPr userDrawn="1"/>
        </p:nvSpPr>
        <p:spPr>
          <a:xfrm>
            <a:off x="0" y="0"/>
            <a:ext cx="13715997" cy="1371600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6000">
                  <a:schemeClr val="accent1">
                    <a:lumMod val="75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9F16EA-BFB4-3A42-BF41-3A57C20BD552}"/>
              </a:ext>
            </a:extLst>
          </p:cNvPr>
          <p:cNvSpPr txBox="1"/>
          <p:nvPr userDrawn="1"/>
        </p:nvSpPr>
        <p:spPr>
          <a:xfrm>
            <a:off x="7195283" y="1844330"/>
            <a:ext cx="5844857" cy="65294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5001"/>
              </a:lnSpc>
              <a:spcAft>
                <a:spcPts val="3600"/>
              </a:spcAft>
            </a:pPr>
            <a:r>
              <a:rPr lang="en-US" sz="6399" b="1" spc="-51" dirty="0">
                <a:solidFill>
                  <a:srgbClr val="00B0F0"/>
                </a:solidFill>
                <a:latin typeface="Franklin Gothic Demi Cond" panose="020B0603020102020204" pitchFamily="34" charset="0"/>
              </a:rPr>
              <a:t>DID YOU KNOW?</a:t>
            </a:r>
          </a:p>
          <a:p>
            <a:pPr marL="0" marR="0" lvl="0" indent="0" algn="l" defTabSz="457151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spc="-8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pro</a:t>
            </a:r>
            <a:r>
              <a:rPr lang="en-US" sz="4200" b="1" spc="-8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disc</a:t>
            </a:r>
            <a:r>
              <a:rPr lang="en-US" sz="4200" spc="-8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®</a:t>
            </a:r>
            <a:r>
              <a:rPr lang="en-US" sz="4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by </a:t>
            </a:r>
            <a:r>
              <a:rPr lang="en-US" sz="4200" spc="-8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Centinel</a:t>
            </a:r>
            <a:r>
              <a:rPr lang="en-US" sz="4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Spine</a:t>
            </a:r>
            <a:r>
              <a:rPr lang="en-US" sz="4200" spc="-8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® </a:t>
            </a:r>
            <a:r>
              <a:rPr lang="en-US" sz="4200" spc="-8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is the most proven spinal disc replacement in the world.</a:t>
            </a:r>
            <a:r>
              <a:rPr lang="en-US" sz="4200" spc="-8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1</a:t>
            </a:r>
          </a:p>
          <a:p>
            <a:pPr>
              <a:lnSpc>
                <a:spcPts val="4800"/>
              </a:lnSpc>
            </a:pPr>
            <a:endParaRPr lang="en-US" sz="4200" spc="-81" baseline="300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39351F-3FCE-6844-AAE5-3E1AA349050C}"/>
              </a:ext>
            </a:extLst>
          </p:cNvPr>
          <p:cNvSpPr/>
          <p:nvPr userDrawn="1"/>
        </p:nvSpPr>
        <p:spPr>
          <a:xfrm>
            <a:off x="0" y="0"/>
            <a:ext cx="318053" cy="13716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0"/>
                </a:schemeClr>
              </a:gs>
              <a:gs pos="52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33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FC0B8D-4553-C848-BF2A-4D1D4F207C25}"/>
              </a:ext>
            </a:extLst>
          </p:cNvPr>
          <p:cNvSpPr/>
          <p:nvPr userDrawn="1"/>
        </p:nvSpPr>
        <p:spPr>
          <a:xfrm>
            <a:off x="0" y="0"/>
            <a:ext cx="13715997" cy="1371600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6000">
                  <a:schemeClr val="accent1">
                    <a:lumMod val="75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8ED398-3006-1A4A-89D8-4358060F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37278" r="30414" b="19193"/>
          <a:stretch/>
        </p:blipFill>
        <p:spPr>
          <a:xfrm>
            <a:off x="318053" y="142682"/>
            <a:ext cx="5148602" cy="1287757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7DD0E9-E4D6-5C40-9C08-9E8EEEB94376}"/>
              </a:ext>
            </a:extLst>
          </p:cNvPr>
          <p:cNvCxnSpPr>
            <a:cxnSpLocks/>
          </p:cNvCxnSpPr>
          <p:nvPr userDrawn="1"/>
        </p:nvCxnSpPr>
        <p:spPr>
          <a:xfrm>
            <a:off x="4256998" y="2513560"/>
            <a:ext cx="8783143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51E68A-F417-5A43-8A60-88F64CD6FA24}"/>
              </a:ext>
            </a:extLst>
          </p:cNvPr>
          <p:cNvSpPr txBox="1"/>
          <p:nvPr userDrawn="1"/>
        </p:nvSpPr>
        <p:spPr>
          <a:xfrm>
            <a:off x="636106" y="13079894"/>
            <a:ext cx="12602816" cy="4173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spc="-8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1 </a:t>
            </a:r>
            <a:r>
              <a:rPr lang="en-US" sz="2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Based upon 540 published studies - search performed on </a:t>
            </a:r>
            <a:r>
              <a:rPr lang="en-US" sz="2200" spc="-8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Pubmed</a:t>
            </a:r>
            <a:r>
              <a:rPr lang="en-US" sz="2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2200" spc="-8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Embase</a:t>
            </a:r>
            <a:r>
              <a:rPr lang="en-US" sz="2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Ovid Medline</a:t>
            </a:r>
            <a:r>
              <a:rPr lang="en-US" sz="2200" spc="-8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®</a:t>
            </a:r>
            <a:r>
              <a:rPr lang="en-US" sz="2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covering 1988 – 2024.</a:t>
            </a:r>
          </a:p>
        </p:txBody>
      </p:sp>
    </p:spTree>
    <p:extLst>
      <p:ext uri="{BB962C8B-B14F-4D97-AF65-F5344CB8AC3E}">
        <p14:creationId xmlns:p14="http://schemas.microsoft.com/office/powerpoint/2010/main" val="191768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45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137145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3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2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49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78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06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35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62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93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9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58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84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42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71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98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26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577096A-49F9-B840-A439-175950F2E287}"/>
              </a:ext>
            </a:extLst>
          </p:cNvPr>
          <p:cNvSpPr/>
          <p:nvPr/>
        </p:nvSpPr>
        <p:spPr>
          <a:xfrm>
            <a:off x="8363257" y="7491048"/>
            <a:ext cx="3718558" cy="37185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999" b="1" dirty="0">
                <a:solidFill>
                  <a:srgbClr val="00B0F0"/>
                </a:solidFill>
                <a:latin typeface="Franklin Gothic Heavy" panose="020B0603020102020204" pitchFamily="34" charset="0"/>
              </a:rPr>
              <a:t>Your Practice Logo Here</a:t>
            </a:r>
          </a:p>
        </p:txBody>
      </p:sp>
    </p:spTree>
    <p:extLst>
      <p:ext uri="{BB962C8B-B14F-4D97-AF65-F5344CB8AC3E}">
        <p14:creationId xmlns:p14="http://schemas.microsoft.com/office/powerpoint/2010/main" val="1648205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1530</TotalTime>
  <Words>11</Words>
  <Application>Microsoft Macintosh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Arial</vt:lpstr>
      <vt:lpstr>Calibri</vt:lpstr>
      <vt:lpstr>Calibri Light</vt:lpstr>
      <vt:lpstr>Franklin Gothic Book</vt:lpstr>
      <vt:lpstr>Franklin Gothic Demi Cond</vt:lpstr>
      <vt:lpstr>Franklin Gothic Heavy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Jared Silvermintz</dc:creator>
  <cp:keywords/>
  <dc:description/>
  <cp:lastModifiedBy>Jared Silvermintz</cp:lastModifiedBy>
  <cp:revision>45</cp:revision>
  <dcterms:created xsi:type="dcterms:W3CDTF">2024-02-22T20:19:10Z</dcterms:created>
  <dcterms:modified xsi:type="dcterms:W3CDTF">2025-03-03T15:47:08Z</dcterms:modified>
  <cp:category/>
</cp:coreProperties>
</file>